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923" r:id="rId1"/>
  </p:sldMasterIdLst>
  <p:notesMasterIdLst>
    <p:notesMasterId r:id="rId10"/>
  </p:notesMasterIdLst>
  <p:sldIdLst>
    <p:sldId id="256" r:id="rId2"/>
    <p:sldId id="258" r:id="rId3"/>
    <p:sldId id="257" r:id="rId4"/>
    <p:sldId id="259" r:id="rId5"/>
    <p:sldId id="262" r:id="rId6"/>
    <p:sldId id="263" r:id="rId7"/>
    <p:sldId id="260" r:id="rId8"/>
    <p:sldId id="261" r:id="rId9"/>
  </p:sldIdLst>
  <p:sldSz cx="12192000" cy="6858000"/>
  <p:notesSz cx="6858000" cy="9144000"/>
  <p:embeddedFontLst>
    <p:embeddedFont>
      <p:font typeface="B Nazanin" panose="020B0604020202020204" charset="-78"/>
      <p:regular r:id="rId11"/>
      <p:bold r:id="rId12"/>
    </p:embeddedFont>
    <p:embeddedFont>
      <p:font typeface="B Zar" panose="020B0604020202020204" charset="-78"/>
      <p:regular r:id="rId13"/>
      <p:bold r:id="rId14"/>
    </p:embeddedFont>
    <p:embeddedFont>
      <p:font typeface="Calibri" panose="020F0502020204030204" pitchFamily="34" charset="0"/>
      <p:regular r:id="rId15"/>
      <p:bold r:id="rId16"/>
    </p:embeddedFont>
    <p:embeddedFont>
      <p:font typeface="Trebuchet MS" panose="020B0603020202020204" pitchFamily="34" charset="0"/>
      <p:regular r:id="rId17"/>
      <p:bold r:id="rId18"/>
      <p:italic r:id="rId19"/>
      <p:boldItalic r:id="rId20"/>
    </p:embeddedFont>
    <p:embeddedFont>
      <p:font typeface="B Titr" panose="020B0604020202020204" charset="-78"/>
      <p:bold r:id="rId21"/>
    </p:embeddedFont>
    <p:embeddedFont>
      <p:font typeface="Arial Rounded MT Bold" panose="020F0704030504030204" pitchFamily="34" charset="0"/>
      <p:regular r:id="rId22"/>
    </p:embeddedFont>
  </p:embeddedFontLst>
  <p:custDataLst>
    <p:tags r:id="rId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13" d="100"/>
          <a:sy n="113" d="100"/>
        </p:scale>
        <p:origin x="43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ags" Target="tags/tag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84EE17-7F80-4A3C-99C4-330F4864B418}" type="datetimeFigureOut">
              <a:rPr lang="en-US" smtClean="0"/>
              <a:t>12/3/2020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0DD427-F871-4E49-89D3-6FE69923B566}" type="slidenum">
              <a:rPr lang="en-US" smtClean="0"/>
              <a:t>‹#›</a:t>
            </a:fld>
            <a:endParaRPr lang="en-US"/>
          </a:p>
        </p:txBody>
      </p:sp>
    </p:spTree>
    <p:extLst>
      <p:ext uri="{BB962C8B-B14F-4D97-AF65-F5344CB8AC3E}">
        <p14:creationId xmlns:p14="http://schemas.microsoft.com/office/powerpoint/2010/main" val="580301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1</a:t>
            </a:fld>
            <a:endParaRPr lang="en-US"/>
          </a:p>
        </p:txBody>
      </p:sp>
    </p:spTree>
    <p:extLst>
      <p:ext uri="{BB962C8B-B14F-4D97-AF65-F5344CB8AC3E}">
        <p14:creationId xmlns:p14="http://schemas.microsoft.com/office/powerpoint/2010/main" val="2267801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2</a:t>
            </a:fld>
            <a:endParaRPr lang="en-US"/>
          </a:p>
        </p:txBody>
      </p:sp>
    </p:spTree>
    <p:extLst>
      <p:ext uri="{BB962C8B-B14F-4D97-AF65-F5344CB8AC3E}">
        <p14:creationId xmlns:p14="http://schemas.microsoft.com/office/powerpoint/2010/main" val="2692249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3</a:t>
            </a:fld>
            <a:endParaRPr lang="en-US"/>
          </a:p>
        </p:txBody>
      </p:sp>
    </p:spTree>
    <p:extLst>
      <p:ext uri="{BB962C8B-B14F-4D97-AF65-F5344CB8AC3E}">
        <p14:creationId xmlns:p14="http://schemas.microsoft.com/office/powerpoint/2010/main" val="4022999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4</a:t>
            </a:fld>
            <a:endParaRPr lang="en-US"/>
          </a:p>
        </p:txBody>
      </p:sp>
    </p:spTree>
    <p:extLst>
      <p:ext uri="{BB962C8B-B14F-4D97-AF65-F5344CB8AC3E}">
        <p14:creationId xmlns:p14="http://schemas.microsoft.com/office/powerpoint/2010/main" val="2581657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5</a:t>
            </a:fld>
            <a:endParaRPr lang="en-US"/>
          </a:p>
        </p:txBody>
      </p:sp>
    </p:spTree>
    <p:extLst>
      <p:ext uri="{BB962C8B-B14F-4D97-AF65-F5344CB8AC3E}">
        <p14:creationId xmlns:p14="http://schemas.microsoft.com/office/powerpoint/2010/main" val="4258616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6</a:t>
            </a:fld>
            <a:endParaRPr lang="en-US"/>
          </a:p>
        </p:txBody>
      </p:sp>
    </p:spTree>
    <p:extLst>
      <p:ext uri="{BB962C8B-B14F-4D97-AF65-F5344CB8AC3E}">
        <p14:creationId xmlns:p14="http://schemas.microsoft.com/office/powerpoint/2010/main" val="1569977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7</a:t>
            </a:fld>
            <a:endParaRPr lang="en-US"/>
          </a:p>
        </p:txBody>
      </p:sp>
    </p:spTree>
    <p:extLst>
      <p:ext uri="{BB962C8B-B14F-4D97-AF65-F5344CB8AC3E}">
        <p14:creationId xmlns:p14="http://schemas.microsoft.com/office/powerpoint/2010/main" val="2562120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8</a:t>
            </a:fld>
            <a:endParaRPr lang="en-US"/>
          </a:p>
        </p:txBody>
      </p:sp>
    </p:spTree>
    <p:extLst>
      <p:ext uri="{BB962C8B-B14F-4D97-AF65-F5344CB8AC3E}">
        <p14:creationId xmlns:p14="http://schemas.microsoft.com/office/powerpoint/2010/main" val="31559166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96CB90-7519-4060-AACF-E6C7D66C390D}"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49362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469164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356326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D56CF349-3E2A-4573-841B-8253F6BAC169}"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472551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641691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396CB90-7519-4060-AACF-E6C7D66C390D}" type="datetimeFigureOut">
              <a:rPr lang="en-US" smtClean="0"/>
              <a:t>12/3/2020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2641477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396CB90-7519-4060-AACF-E6C7D66C390D}" type="datetimeFigureOut">
              <a:rPr lang="en-US" smtClean="0"/>
              <a:t>12/3/2020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2382663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6CB90-7519-4060-AACF-E6C7D66C390D}"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597469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F396CB90-7519-4060-AACF-E6C7D66C390D}" type="datetimeFigureOut">
              <a:rPr lang="en-US" smtClean="0"/>
              <a:t>12/3/2020</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D56CF349-3E2A-4573-841B-8253F6BAC169}" type="slidenum">
              <a:rPr lang="en-US" smtClean="0"/>
              <a:t>‹#›</a:t>
            </a:fld>
            <a:endParaRPr lang="en-US"/>
          </a:p>
        </p:txBody>
      </p:sp>
    </p:spTree>
    <p:extLst>
      <p:ext uri="{BB962C8B-B14F-4D97-AF65-F5344CB8AC3E}">
        <p14:creationId xmlns:p14="http://schemas.microsoft.com/office/powerpoint/2010/main" val="3984863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6CB90-7519-4060-AACF-E6C7D66C390D}"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3528170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96CB90-7519-4060-AACF-E6C7D66C390D}"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993555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96CB90-7519-4060-AACF-E6C7D66C390D}"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483635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96CB90-7519-4060-AACF-E6C7D66C390D}" type="datetimeFigureOut">
              <a:rPr lang="en-US" smtClean="0"/>
              <a:t>12/3/2020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5705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96CB90-7519-4060-AACF-E6C7D66C390D}" type="datetimeFigureOut">
              <a:rPr lang="en-US" smtClean="0"/>
              <a:t>12/3/2020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87690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F396CB90-7519-4060-AACF-E6C7D66C390D}" type="datetimeFigureOut">
              <a:rPr lang="en-US" smtClean="0"/>
              <a:t>12/3/2020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918703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303050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242956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396CB90-7519-4060-AACF-E6C7D66C390D}" type="datetimeFigureOut">
              <a:rPr lang="en-US" smtClean="0"/>
              <a:t>12/3/2020</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56CF349-3E2A-4573-841B-8253F6BAC169}" type="slidenum">
              <a:rPr lang="en-US" smtClean="0"/>
              <a:t>‹#›</a:t>
            </a:fld>
            <a:endParaRPr lang="en-US"/>
          </a:p>
        </p:txBody>
      </p:sp>
    </p:spTree>
    <p:extLst>
      <p:ext uri="{BB962C8B-B14F-4D97-AF65-F5344CB8AC3E}">
        <p14:creationId xmlns:p14="http://schemas.microsoft.com/office/powerpoint/2010/main" val="1450388822"/>
      </p:ext>
    </p:extLst>
  </p:cSld>
  <p:clrMap bg1="dk1" tx1="lt1" bg2="dk2" tx2="lt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 id="2147483937" r:id="rId14"/>
    <p:sldLayoutId id="2147483938" r:id="rId15"/>
    <p:sldLayoutId id="2147483939" r:id="rId16"/>
    <p:sldLayoutId id="2147483940"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580C37-076B-46AE-AD2F-2EA9B508B72E}"/>
              </a:ext>
            </a:extLst>
          </p:cNvPr>
          <p:cNvSpPr>
            <a:spLocks noGrp="1"/>
          </p:cNvSpPr>
          <p:nvPr>
            <p:ph type="ctrTitle"/>
          </p:nvPr>
        </p:nvSpPr>
        <p:spPr>
          <a:xfrm>
            <a:off x="249834" y="2591328"/>
            <a:ext cx="8574622" cy="1388534"/>
          </a:xfrm>
        </p:spPr>
        <p:txBody>
          <a:bodyPr>
            <a:noAutofit/>
          </a:bodyPr>
          <a:lstStyle/>
          <a:p>
            <a:pPr algn="ctr"/>
            <a:r>
              <a:rPr lang="en-US" sz="2400" dirty="0" smtClean="0">
                <a:cs typeface="B Titr" panose="00000700000000000000" pitchFamily="2" charset="-78"/>
              </a:rPr>
              <a:t>A New Strategy To Design A </a:t>
            </a:r>
            <a:r>
              <a:rPr lang="en-US" sz="2400" dirty="0" err="1" smtClean="0">
                <a:cs typeface="B Titr" panose="00000700000000000000" pitchFamily="2" charset="-78"/>
              </a:rPr>
              <a:t>Hydantoin</a:t>
            </a:r>
            <a:r>
              <a:rPr lang="en-US" sz="2400" dirty="0" smtClean="0">
                <a:cs typeface="B Titr" panose="00000700000000000000" pitchFamily="2" charset="-78"/>
              </a:rPr>
              <a:t>-palladium(II) Complex On Carbon Nanotube As An Efficient And Recyclable </a:t>
            </a:r>
            <a:r>
              <a:rPr lang="en-US" sz="2400" dirty="0" err="1" smtClean="0">
                <a:cs typeface="B Titr" panose="00000700000000000000" pitchFamily="2" charset="-78"/>
              </a:rPr>
              <a:t>Nano</a:t>
            </a:r>
            <a:r>
              <a:rPr lang="en-US" sz="2400" dirty="0" smtClean="0">
                <a:cs typeface="B Titr" panose="00000700000000000000" pitchFamily="2" charset="-78"/>
              </a:rPr>
              <a:t>-magnetic Catalyst For A Suzuki-coupling Reaction </a:t>
            </a:r>
            <a:endParaRPr lang="en-US" sz="2400" dirty="0">
              <a:cs typeface="B Titr" panose="00000700000000000000" pitchFamily="2" charset="-78"/>
            </a:endParaRPr>
          </a:p>
        </p:txBody>
      </p:sp>
      <p:sp>
        <p:nvSpPr>
          <p:cNvPr id="3" name="Subtitle 2">
            <a:extLst>
              <a:ext uri="{FF2B5EF4-FFF2-40B4-BE49-F238E27FC236}">
                <a16:creationId xmlns:a16="http://schemas.microsoft.com/office/drawing/2014/main" xmlns="" id="{F1274B40-854A-4A80-BBAD-623C137424D1}"/>
              </a:ext>
            </a:extLst>
          </p:cNvPr>
          <p:cNvSpPr>
            <a:spLocks noGrp="1"/>
          </p:cNvSpPr>
          <p:nvPr>
            <p:ph type="subTitle" idx="1"/>
          </p:nvPr>
        </p:nvSpPr>
        <p:spPr>
          <a:xfrm>
            <a:off x="903767" y="4693665"/>
            <a:ext cx="7920689" cy="1117687"/>
          </a:xfrm>
        </p:spPr>
        <p:txBody>
          <a:bodyPr>
            <a:normAutofit/>
          </a:bodyPr>
          <a:lstStyle/>
          <a:p>
            <a:pPr marL="342900" indent="-342900" algn="just">
              <a:buFont typeface="Arial" panose="020B0604020202020204" pitchFamily="34" charset="0"/>
              <a:buChar char="•"/>
            </a:pPr>
            <a:r>
              <a:rPr lang="en-US" b="1" dirty="0" err="1">
                <a:cs typeface="B Nazanin" panose="00000400000000000000" pitchFamily="2" charset="-78"/>
              </a:rPr>
              <a:t>Faezeh</a:t>
            </a:r>
            <a:r>
              <a:rPr lang="en-US" b="1" dirty="0">
                <a:cs typeface="B Nazanin" panose="00000400000000000000" pitchFamily="2" charset="-78"/>
              </a:rPr>
              <a:t> </a:t>
            </a:r>
            <a:r>
              <a:rPr lang="en-US" b="1" dirty="0" err="1" smtClean="0">
                <a:cs typeface="B Nazanin" panose="00000400000000000000" pitchFamily="2" charset="-78"/>
              </a:rPr>
              <a:t>Moniriyan</a:t>
            </a:r>
            <a:endParaRPr lang="en-US" b="1" dirty="0" smtClean="0">
              <a:cs typeface="B Nazanin" panose="00000400000000000000" pitchFamily="2" charset="-78"/>
            </a:endParaRPr>
          </a:p>
          <a:p>
            <a:pPr marL="342900" indent="-342900" algn="just">
              <a:buFont typeface="Arial" panose="020B0604020202020204" pitchFamily="34" charset="0"/>
              <a:buChar char="•"/>
            </a:pPr>
            <a:r>
              <a:rPr lang="en-US" b="1" dirty="0" err="1" smtClean="0">
                <a:cs typeface="B Nazanin" panose="00000400000000000000" pitchFamily="2" charset="-78"/>
              </a:rPr>
              <a:t>Seyyed</a:t>
            </a:r>
            <a:r>
              <a:rPr lang="en-US" b="1" dirty="0" smtClean="0">
                <a:cs typeface="B Nazanin" panose="00000400000000000000" pitchFamily="2" charset="-78"/>
              </a:rPr>
              <a:t> </a:t>
            </a:r>
            <a:r>
              <a:rPr lang="en-US" b="1" dirty="0" err="1">
                <a:cs typeface="B Nazanin" panose="00000400000000000000" pitchFamily="2" charset="-78"/>
              </a:rPr>
              <a:t>Javad</a:t>
            </a:r>
            <a:r>
              <a:rPr lang="en-US" b="1" dirty="0">
                <a:cs typeface="B Nazanin" panose="00000400000000000000" pitchFamily="2" charset="-78"/>
              </a:rPr>
              <a:t> </a:t>
            </a:r>
            <a:r>
              <a:rPr lang="en-US" b="1" dirty="0" err="1" smtClean="0">
                <a:cs typeface="B Nazanin" panose="00000400000000000000" pitchFamily="2" charset="-78"/>
              </a:rPr>
              <a:t>Sabounchei</a:t>
            </a:r>
            <a:endParaRPr lang="en-US" b="1" dirty="0" smtClean="0">
              <a:cs typeface="B Nazanin" panose="00000400000000000000" pitchFamily="2" charset="-78"/>
            </a:endParaRPr>
          </a:p>
        </p:txBody>
      </p:sp>
      <p:sp>
        <p:nvSpPr>
          <p:cNvPr id="13" name="TextBox 12">
            <a:extLst>
              <a:ext uri="{FF2B5EF4-FFF2-40B4-BE49-F238E27FC236}">
                <a16:creationId xmlns:a16="http://schemas.microsoft.com/office/drawing/2014/main" xmlns="" id="{02AD0DFD-457D-4A68-9595-602EA6599C5E}"/>
              </a:ext>
            </a:extLst>
          </p:cNvPr>
          <p:cNvSpPr txBox="1"/>
          <p:nvPr/>
        </p:nvSpPr>
        <p:spPr>
          <a:xfrm>
            <a:off x="9422250" y="2672780"/>
            <a:ext cx="2519916" cy="1569660"/>
          </a:xfrm>
          <a:prstGeom prst="rect">
            <a:avLst/>
          </a:prstGeom>
          <a:noFill/>
        </p:spPr>
        <p:txBody>
          <a:bodyPr wrap="square" rtlCol="0">
            <a:spAutoFit/>
          </a:bodyPr>
          <a:lstStyle/>
          <a:p>
            <a:pPr algn="ctr" rtl="1"/>
            <a:r>
              <a:rPr lang="fa-IR" sz="2400" dirty="0">
                <a:cs typeface="B Nazanin" panose="00000400000000000000" pitchFamily="2" charset="-78"/>
              </a:rPr>
              <a:t>گروه آموزشی </a:t>
            </a:r>
            <a:r>
              <a:rPr lang="fa-IR" sz="2400" dirty="0" smtClean="0">
                <a:cs typeface="B Nazanin" panose="00000400000000000000" pitchFamily="2" charset="-78"/>
              </a:rPr>
              <a:t>شیمی،</a:t>
            </a:r>
            <a:r>
              <a:rPr lang="fa-IR" sz="2400" dirty="0">
                <a:cs typeface="B Nazanin" panose="00000400000000000000" pitchFamily="2" charset="-78"/>
              </a:rPr>
              <a:t/>
            </a:r>
            <a:br>
              <a:rPr lang="fa-IR" sz="2400" dirty="0">
                <a:cs typeface="B Nazanin" panose="00000400000000000000" pitchFamily="2" charset="-78"/>
              </a:rPr>
            </a:br>
            <a:r>
              <a:rPr lang="fa-IR" sz="2400" dirty="0">
                <a:cs typeface="B Nazanin" panose="00000400000000000000" pitchFamily="2" charset="-78"/>
              </a:rPr>
              <a:t> </a:t>
            </a:r>
            <a:r>
              <a:rPr lang="fa-IR" sz="2400" dirty="0" smtClean="0">
                <a:cs typeface="B Nazanin" panose="00000400000000000000" pitchFamily="2" charset="-78"/>
              </a:rPr>
              <a:t>دانشکده</a:t>
            </a:r>
            <a:r>
              <a:rPr lang="en-US" sz="2400" dirty="0" smtClean="0">
                <a:cs typeface="B Nazanin" panose="00000400000000000000" pitchFamily="2" charset="-78"/>
              </a:rPr>
              <a:t>  </a:t>
            </a:r>
            <a:r>
              <a:rPr lang="fa-IR" sz="2400" dirty="0" smtClean="0">
                <a:cs typeface="B Nazanin" panose="00000400000000000000" pitchFamily="2" charset="-78"/>
              </a:rPr>
              <a:t>شیمی،</a:t>
            </a:r>
            <a:r>
              <a:rPr lang="fa-IR" sz="2400" dirty="0">
                <a:cs typeface="B Nazanin" panose="00000400000000000000" pitchFamily="2" charset="-78"/>
              </a:rPr>
              <a:t/>
            </a:r>
            <a:br>
              <a:rPr lang="fa-IR" sz="2400" dirty="0">
                <a:cs typeface="B Nazanin" panose="00000400000000000000" pitchFamily="2" charset="-78"/>
              </a:rPr>
            </a:br>
            <a:r>
              <a:rPr lang="fa-IR" sz="2400" dirty="0">
                <a:cs typeface="B Nazanin" panose="00000400000000000000" pitchFamily="2" charset="-78"/>
              </a:rPr>
              <a:t> دانشگاه بوعلی‌سینا، </a:t>
            </a:r>
            <a:br>
              <a:rPr lang="fa-IR" sz="2400" dirty="0">
                <a:cs typeface="B Nazanin" panose="00000400000000000000" pitchFamily="2" charset="-78"/>
              </a:rPr>
            </a:br>
            <a:r>
              <a:rPr lang="fa-IR" sz="2400" dirty="0">
                <a:cs typeface="B Nazanin" panose="00000400000000000000" pitchFamily="2" charset="-78"/>
              </a:rPr>
              <a:t>همدان</a:t>
            </a:r>
            <a:endParaRPr lang="en-US" sz="2400" dirty="0">
              <a:cs typeface="B Nazanin" panose="00000400000000000000" pitchFamily="2" charset="-78"/>
            </a:endParaRPr>
          </a:p>
        </p:txBody>
      </p:sp>
      <p:sp>
        <p:nvSpPr>
          <p:cNvPr id="14" name="TextBox 13">
            <a:extLst>
              <a:ext uri="{FF2B5EF4-FFF2-40B4-BE49-F238E27FC236}">
                <a16:creationId xmlns:a16="http://schemas.microsoft.com/office/drawing/2014/main" xmlns="" id="{E2FD5A40-0FFD-473C-AC41-AF223B157677}"/>
              </a:ext>
            </a:extLst>
          </p:cNvPr>
          <p:cNvSpPr txBox="1"/>
          <p:nvPr/>
        </p:nvSpPr>
        <p:spPr>
          <a:xfrm>
            <a:off x="8718487" y="6242994"/>
            <a:ext cx="3223679" cy="338554"/>
          </a:xfrm>
          <a:prstGeom prst="rect">
            <a:avLst/>
          </a:prstGeom>
          <a:noFill/>
        </p:spPr>
        <p:txBody>
          <a:bodyPr wrap="square" rtlCol="0">
            <a:spAutoFit/>
          </a:bodyPr>
          <a:lstStyle/>
          <a:p>
            <a:pPr algn="ctr" rtl="1"/>
            <a:r>
              <a:rPr lang="en-US" sz="1600" dirty="0" smtClean="0">
                <a:latin typeface="Arial Rounded MT Bold" panose="020F0704030504030204" pitchFamily="34" charset="0"/>
              </a:rPr>
              <a:t>Faezehmoniriyan@yahoo.com</a:t>
            </a:r>
            <a:endParaRPr lang="en-US" sz="1600" dirty="0">
              <a:latin typeface="Arial Rounded MT Bold" panose="020F0704030504030204" pitchFamily="34" charset="0"/>
            </a:endParaRPr>
          </a:p>
        </p:txBody>
      </p:sp>
      <p:pic>
        <p:nvPicPr>
          <p:cNvPr id="21" name="Picture 20">
            <a:extLst>
              <a:ext uri="{FF2B5EF4-FFF2-40B4-BE49-F238E27FC236}">
                <a16:creationId xmlns:a16="http://schemas.microsoft.com/office/drawing/2014/main" xmlns="" id="{3033B143-BBFB-4D7E-A1DD-E12A3ABA4528}"/>
              </a:ext>
            </a:extLst>
          </p:cNvPr>
          <p:cNvPicPr>
            <a:picLocks noChangeAspect="1"/>
          </p:cNvPicPr>
          <p:nvPr/>
        </p:nvPicPr>
        <p:blipFill rotWithShape="1">
          <a:blip r:embed="rId3">
            <a:extLst>
              <a:ext uri="{28A0092B-C50C-407E-A947-70E740481C1C}">
                <a14:useLocalDpi xmlns:a14="http://schemas.microsoft.com/office/drawing/2010/main" val="0"/>
              </a:ext>
            </a:extLst>
          </a:blip>
          <a:srcRect l="21315" r="27240"/>
          <a:stretch/>
        </p:blipFill>
        <p:spPr>
          <a:xfrm>
            <a:off x="249834" y="152864"/>
            <a:ext cx="2424531" cy="235642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93438" y="256858"/>
            <a:ext cx="1948728" cy="1948728"/>
          </a:xfrm>
          <a:prstGeom prst="rect">
            <a:avLst/>
          </a:prstGeom>
        </p:spPr>
      </p:pic>
    </p:spTree>
    <p:extLst>
      <p:ext uri="{BB962C8B-B14F-4D97-AF65-F5344CB8AC3E}">
        <p14:creationId xmlns:p14="http://schemas.microsoft.com/office/powerpoint/2010/main" val="2258103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92361-B0FB-4630-84F8-FB9889B2F01B}"/>
              </a:ext>
            </a:extLst>
          </p:cNvPr>
          <p:cNvSpPr>
            <a:spLocks noGrp="1"/>
          </p:cNvSpPr>
          <p:nvPr>
            <p:ph type="title"/>
          </p:nvPr>
        </p:nvSpPr>
        <p:spPr>
          <a:xfrm>
            <a:off x="528030" y="776584"/>
            <a:ext cx="9613905" cy="1020318"/>
          </a:xfrm>
        </p:spPr>
        <p:txBody>
          <a:bodyPr/>
          <a:lstStyle/>
          <a:p>
            <a:pPr algn="l"/>
            <a:r>
              <a:rPr lang="en-US" b="1" dirty="0" smtClean="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Abstract</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xmlns="" id="{CD442CE5-F8ED-4F59-87AA-1AD0444EF037}"/>
              </a:ext>
            </a:extLst>
          </p:cNvPr>
          <p:cNvSpPr>
            <a:spLocks noGrp="1"/>
          </p:cNvSpPr>
          <p:nvPr>
            <p:ph idx="1"/>
          </p:nvPr>
        </p:nvSpPr>
        <p:spPr>
          <a:xfrm>
            <a:off x="372141" y="2336873"/>
            <a:ext cx="11621386" cy="3744543"/>
          </a:xfrm>
        </p:spPr>
        <p:txBody>
          <a:bodyPr>
            <a:normAutofit/>
          </a:bodyPr>
          <a:lstStyle/>
          <a:p>
            <a:pPr marL="0" indent="0" algn="just">
              <a:buNone/>
            </a:pPr>
            <a:r>
              <a:rPr lang="en-US" sz="2000" dirty="0">
                <a:cs typeface="B Nazanin" panose="00000400000000000000" pitchFamily="2" charset="-78"/>
              </a:rPr>
              <a:t>We have developed a highly stable and magnetically recyclable </a:t>
            </a:r>
            <a:r>
              <a:rPr lang="en-US" sz="2000" dirty="0" err="1">
                <a:cs typeface="B Nazanin" panose="00000400000000000000" pitchFamily="2" charset="-78"/>
              </a:rPr>
              <a:t>nanocatalyst</a:t>
            </a:r>
            <a:r>
              <a:rPr lang="en-US" sz="2000" dirty="0">
                <a:cs typeface="B Nazanin" panose="00000400000000000000" pitchFamily="2" charset="-78"/>
              </a:rPr>
              <a:t> for increase catalytic activity. This </a:t>
            </a:r>
            <a:r>
              <a:rPr lang="en-US" sz="2000" dirty="0" err="1">
                <a:cs typeface="B Nazanin" panose="00000400000000000000" pitchFamily="2" charset="-78"/>
              </a:rPr>
              <a:t>nanocatalyst</a:t>
            </a:r>
            <a:r>
              <a:rPr lang="en-US" sz="2000" dirty="0">
                <a:cs typeface="B Nazanin" panose="00000400000000000000" pitchFamily="2" charset="-78"/>
              </a:rPr>
              <a:t> is composed of Multi-walled carbon nanotubes (MWCNTs)-grafted SiO</a:t>
            </a:r>
            <a:r>
              <a:rPr lang="en-US" sz="2000" baseline="-25000" dirty="0">
                <a:cs typeface="B Nazanin" panose="00000400000000000000" pitchFamily="2" charset="-78"/>
              </a:rPr>
              <a:t>2</a:t>
            </a:r>
            <a:r>
              <a:rPr lang="en-US" sz="2000" dirty="0">
                <a:cs typeface="B Nazanin" panose="00000400000000000000" pitchFamily="2" charset="-78"/>
              </a:rPr>
              <a:t>-coated iron oxide (Fe</a:t>
            </a:r>
            <a:r>
              <a:rPr lang="en-US" sz="2000" baseline="-25000" dirty="0">
                <a:cs typeface="B Nazanin" panose="00000400000000000000" pitchFamily="2" charset="-78"/>
              </a:rPr>
              <a:t>3</a:t>
            </a:r>
            <a:r>
              <a:rPr lang="en-US" sz="2000" dirty="0">
                <a:cs typeface="B Nazanin" panose="00000400000000000000" pitchFamily="2" charset="-78"/>
              </a:rPr>
              <a:t>O</a:t>
            </a:r>
            <a:r>
              <a:rPr lang="en-US" sz="2000" baseline="-25000" dirty="0">
                <a:cs typeface="B Nazanin" panose="00000400000000000000" pitchFamily="2" charset="-78"/>
              </a:rPr>
              <a:t>4</a:t>
            </a:r>
            <a:r>
              <a:rPr lang="en-US" sz="2000" dirty="0">
                <a:cs typeface="B Nazanin" panose="00000400000000000000" pitchFamily="2" charset="-78"/>
              </a:rPr>
              <a:t>/SiO</a:t>
            </a:r>
            <a:r>
              <a:rPr lang="en-US" sz="2000" baseline="-25000" dirty="0">
                <a:cs typeface="B Nazanin" panose="00000400000000000000" pitchFamily="2" charset="-78"/>
              </a:rPr>
              <a:t>2</a:t>
            </a:r>
            <a:r>
              <a:rPr lang="en-US" sz="2000" dirty="0">
                <a:cs typeface="B Nazanin" panose="00000400000000000000" pitchFamily="2" charset="-78"/>
              </a:rPr>
              <a:t>). This support combined both features of Fe</a:t>
            </a:r>
            <a:r>
              <a:rPr lang="en-US" sz="2000" baseline="-25000" dirty="0">
                <a:cs typeface="B Nazanin" panose="00000400000000000000" pitchFamily="2" charset="-78"/>
              </a:rPr>
              <a:t>3</a:t>
            </a:r>
            <a:r>
              <a:rPr lang="en-US" sz="2000" dirty="0">
                <a:cs typeface="B Nazanin" panose="00000400000000000000" pitchFamily="2" charset="-78"/>
              </a:rPr>
              <a:t>O</a:t>
            </a:r>
            <a:r>
              <a:rPr lang="en-US" sz="2000" baseline="-25000" dirty="0">
                <a:cs typeface="B Nazanin" panose="00000400000000000000" pitchFamily="2" charset="-78"/>
              </a:rPr>
              <a:t>4</a:t>
            </a:r>
            <a:r>
              <a:rPr lang="en-US" sz="2000" dirty="0">
                <a:cs typeface="B Nazanin" panose="00000400000000000000" pitchFamily="2" charset="-78"/>
              </a:rPr>
              <a:t> and carbon nanotube, facile magnetic separation, and the effects of surface modification of carbon nanotube on the properties from the </a:t>
            </a:r>
            <a:r>
              <a:rPr lang="en-US" sz="2000" dirty="0" err="1">
                <a:cs typeface="B Nazanin" panose="00000400000000000000" pitchFamily="2" charset="-78"/>
              </a:rPr>
              <a:t>Pd</a:t>
            </a:r>
            <a:r>
              <a:rPr lang="en-US" sz="2000" dirty="0">
                <a:cs typeface="B Nazanin" panose="00000400000000000000" pitchFamily="2" charset="-78"/>
              </a:rPr>
              <a:t>(II) complex of </a:t>
            </a:r>
            <a:r>
              <a:rPr lang="en-US" sz="2000" dirty="0" err="1">
                <a:cs typeface="B Nazanin" panose="00000400000000000000" pitchFamily="2" charset="-78"/>
              </a:rPr>
              <a:t>hydantoin</a:t>
            </a:r>
            <a:r>
              <a:rPr lang="en-US" sz="2000" dirty="0">
                <a:cs typeface="B Nazanin" panose="00000400000000000000" pitchFamily="2" charset="-78"/>
              </a:rPr>
              <a:t>. Magnetic separation not only prevents the requirement for catalyst filtration or centrifugation after completion of the reaction but also contributes useful techniques for recovering these catalysts. Were fully characterized and successfully employed as a </a:t>
            </a:r>
            <a:r>
              <a:rPr lang="en-US" sz="2000" dirty="0" err="1">
                <a:cs typeface="B Nazanin" panose="00000400000000000000" pitchFamily="2" charset="-78"/>
              </a:rPr>
              <a:t>Nano</a:t>
            </a:r>
            <a:r>
              <a:rPr lang="en-US" sz="2000" dirty="0">
                <a:cs typeface="B Nazanin" panose="00000400000000000000" pitchFamily="2" charset="-78"/>
              </a:rPr>
              <a:t>-magnetic catalyst for coupling of </a:t>
            </a:r>
            <a:r>
              <a:rPr lang="en-US" sz="2000" dirty="0" err="1">
                <a:cs typeface="B Nazanin" panose="00000400000000000000" pitchFamily="2" charset="-78"/>
              </a:rPr>
              <a:t>organoboron</a:t>
            </a:r>
            <a:r>
              <a:rPr lang="en-US" sz="2000" dirty="0">
                <a:cs typeface="B Nazanin" panose="00000400000000000000" pitchFamily="2" charset="-78"/>
              </a:rPr>
              <a:t> reagents with various organic halides (Suzuki–</a:t>
            </a:r>
            <a:r>
              <a:rPr lang="en-US" sz="2000" dirty="0" err="1">
                <a:cs typeface="B Nazanin" panose="00000400000000000000" pitchFamily="2" charset="-78"/>
              </a:rPr>
              <a:t>Miyaura</a:t>
            </a:r>
            <a:r>
              <a:rPr lang="en-US" sz="2000" dirty="0">
                <a:cs typeface="B Nazanin" panose="00000400000000000000" pitchFamily="2" charset="-78"/>
              </a:rPr>
              <a:t> Reaction). Implementation of the Suzuki–</a:t>
            </a:r>
            <a:r>
              <a:rPr lang="en-US" sz="2000" dirty="0" err="1">
                <a:cs typeface="B Nazanin" panose="00000400000000000000" pitchFamily="2" charset="-78"/>
              </a:rPr>
              <a:t>Miyaura</a:t>
            </a:r>
            <a:r>
              <a:rPr lang="en-US" sz="2000" dirty="0">
                <a:cs typeface="B Nazanin" panose="00000400000000000000" pitchFamily="2" charset="-78"/>
              </a:rPr>
              <a:t> reaction requires the use of systems with high expression yields. This article focuses on the synthesis and application of </a:t>
            </a:r>
            <a:r>
              <a:rPr lang="en-US" sz="2000" dirty="0" err="1">
                <a:cs typeface="B Nazanin" panose="00000400000000000000" pitchFamily="2" charset="-78"/>
              </a:rPr>
              <a:t>Nano</a:t>
            </a:r>
            <a:r>
              <a:rPr lang="en-US" sz="2000" dirty="0">
                <a:cs typeface="B Nazanin" panose="00000400000000000000" pitchFamily="2" charset="-78"/>
              </a:rPr>
              <a:t>-magnetic catalyst as novel task-specific catalysts and because of features such as simple and economical synthesis procedure, high surface area, good stability, and easy recovery.</a:t>
            </a:r>
          </a:p>
        </p:txBody>
      </p:sp>
      <p:sp>
        <p:nvSpPr>
          <p:cNvPr id="4" name="TextBox 3">
            <a:extLst>
              <a:ext uri="{FF2B5EF4-FFF2-40B4-BE49-F238E27FC236}">
                <a16:creationId xmlns:a16="http://schemas.microsoft.com/office/drawing/2014/main" xmlns="" id="{E87A4854-0A80-4A8B-A01B-5138B997FC58}"/>
              </a:ext>
            </a:extLst>
          </p:cNvPr>
          <p:cNvSpPr txBox="1"/>
          <p:nvPr/>
        </p:nvSpPr>
        <p:spPr>
          <a:xfrm>
            <a:off x="318977" y="6198373"/>
            <a:ext cx="11674549" cy="369332"/>
          </a:xfrm>
          <a:prstGeom prst="rect">
            <a:avLst/>
          </a:prstGeom>
          <a:noFill/>
        </p:spPr>
        <p:txBody>
          <a:bodyPr wrap="square" rtlCol="0">
            <a:spAutoFit/>
          </a:bodyPr>
          <a:lstStyle/>
          <a:p>
            <a:pPr algn="just"/>
            <a:r>
              <a:rPr lang="en-US" b="1" dirty="0">
                <a:cs typeface="B Nazanin" panose="00000400000000000000" pitchFamily="2" charset="-78"/>
              </a:rPr>
              <a:t>Keywords</a:t>
            </a:r>
            <a:r>
              <a:rPr lang="en-US" dirty="0">
                <a:cs typeface="B Nazanin" panose="00000400000000000000" pitchFamily="2" charset="-78"/>
              </a:rPr>
              <a:t>: Carbon nanotube; </a:t>
            </a:r>
            <a:r>
              <a:rPr lang="en-US" dirty="0" err="1">
                <a:cs typeface="B Nazanin" panose="00000400000000000000" pitchFamily="2" charset="-78"/>
              </a:rPr>
              <a:t>Nano</a:t>
            </a:r>
            <a:r>
              <a:rPr lang="en-US" dirty="0">
                <a:cs typeface="B Nazanin" panose="00000400000000000000" pitchFamily="2" charset="-78"/>
              </a:rPr>
              <a:t>-magnetic catalyst; Fe</a:t>
            </a:r>
            <a:r>
              <a:rPr lang="en-US" baseline="-25000" dirty="0">
                <a:cs typeface="B Nazanin" panose="00000400000000000000" pitchFamily="2" charset="-78"/>
              </a:rPr>
              <a:t>3</a:t>
            </a:r>
            <a:r>
              <a:rPr lang="en-US" dirty="0">
                <a:cs typeface="B Nazanin" panose="00000400000000000000" pitchFamily="2" charset="-78"/>
              </a:rPr>
              <a:t>O</a:t>
            </a:r>
            <a:r>
              <a:rPr lang="en-US" baseline="-25000" dirty="0">
                <a:cs typeface="B Nazanin" panose="00000400000000000000" pitchFamily="2" charset="-78"/>
              </a:rPr>
              <a:t>4</a:t>
            </a:r>
            <a:r>
              <a:rPr lang="en-US" dirty="0">
                <a:cs typeface="B Nazanin" panose="00000400000000000000" pitchFamily="2" charset="-78"/>
              </a:rPr>
              <a:t> nanoparticles</a:t>
            </a:r>
            <a:endParaRPr lang="en-US" sz="1800" dirty="0">
              <a:cs typeface="B Nazanin" panose="00000400000000000000" pitchFamily="2" charset="-78"/>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7740" y="653850"/>
            <a:ext cx="1265786" cy="1265786"/>
          </a:xfrm>
          <a:prstGeom prst="rect">
            <a:avLst/>
          </a:prstGeom>
        </p:spPr>
      </p:pic>
    </p:spTree>
    <p:extLst>
      <p:ext uri="{BB962C8B-B14F-4D97-AF65-F5344CB8AC3E}">
        <p14:creationId xmlns:p14="http://schemas.microsoft.com/office/powerpoint/2010/main" val="25366668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92361-B0FB-4630-84F8-FB9889B2F01B}"/>
              </a:ext>
            </a:extLst>
          </p:cNvPr>
          <p:cNvSpPr>
            <a:spLocks noGrp="1"/>
          </p:cNvSpPr>
          <p:nvPr>
            <p:ph type="title"/>
          </p:nvPr>
        </p:nvSpPr>
        <p:spPr>
          <a:xfrm>
            <a:off x="528030" y="776584"/>
            <a:ext cx="9613905" cy="1020318"/>
          </a:xfrm>
        </p:spPr>
        <p:txBody>
          <a:bodyPr/>
          <a:lstStyle/>
          <a:p>
            <a:pPr algn="l"/>
            <a:r>
              <a:rPr lang="en-US" b="1" dirty="0" smtClean="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Introduction </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xmlns="" id="{CD442CE5-F8ED-4F59-87AA-1AD0444EF037}"/>
              </a:ext>
            </a:extLst>
          </p:cNvPr>
          <p:cNvSpPr>
            <a:spLocks noGrp="1"/>
          </p:cNvSpPr>
          <p:nvPr>
            <p:ph idx="1"/>
          </p:nvPr>
        </p:nvSpPr>
        <p:spPr>
          <a:xfrm>
            <a:off x="168941" y="2192940"/>
            <a:ext cx="11621386" cy="4191518"/>
          </a:xfrm>
        </p:spPr>
        <p:txBody>
          <a:bodyPr>
            <a:noAutofit/>
          </a:bodyPr>
          <a:lstStyle/>
          <a:p>
            <a:pPr marL="0" indent="0" algn="just">
              <a:buNone/>
            </a:pPr>
            <a:r>
              <a:rPr lang="en-US" sz="1850" dirty="0">
                <a:cs typeface="B Nazanin" panose="00000400000000000000" pitchFamily="2" charset="-78"/>
              </a:rPr>
              <a:t>In the field of production of new materials, carbon nanotubes (CNT) is an important and interesting issue, and also these materials as supports have attracted much consideration [1]. CNTs behave like rolled-up cylinders of </a:t>
            </a:r>
            <a:r>
              <a:rPr lang="en-US" sz="1850" dirty="0" err="1">
                <a:cs typeface="B Nazanin" panose="00000400000000000000" pitchFamily="2" charset="-78"/>
              </a:rPr>
              <a:t>graphene</a:t>
            </a:r>
            <a:r>
              <a:rPr lang="en-US" sz="1850" dirty="0">
                <a:cs typeface="B Nazanin" panose="00000400000000000000" pitchFamily="2" charset="-78"/>
              </a:rPr>
              <a:t> sheets of sp</a:t>
            </a:r>
            <a:r>
              <a:rPr lang="en-US" sz="1850" baseline="30000" dirty="0">
                <a:cs typeface="B Nazanin" panose="00000400000000000000" pitchFamily="2" charset="-78"/>
              </a:rPr>
              <a:t>2</a:t>
            </a:r>
            <a:r>
              <a:rPr lang="en-US" sz="1850" dirty="0">
                <a:cs typeface="B Nazanin" panose="00000400000000000000" pitchFamily="2" charset="-78"/>
              </a:rPr>
              <a:t> bonded carbon atoms, the field of carbon nanotube research was launched in 1991 by Iijima with the initial experimental observation of carbon nanotubes [2]. Although early work was done on coaxial carbon cylinders called multi-walled carbon nanotubes, the discovery of smaller diameter single-walled carbon nanotubes, which are cylinders of carbon atoms one atomic layer in thickness, was made in 1993 [</a:t>
            </a:r>
            <a:r>
              <a:rPr lang="en-US" sz="1850" dirty="0" smtClean="0">
                <a:cs typeface="B Nazanin" panose="00000400000000000000" pitchFamily="2" charset="-78"/>
              </a:rPr>
              <a:t>3]. </a:t>
            </a:r>
            <a:r>
              <a:rPr lang="en-US" sz="1850" dirty="0">
                <a:cs typeface="B Nazanin" panose="00000400000000000000" pitchFamily="2" charset="-78"/>
              </a:rPr>
              <a:t>Carbon nanotubes have excellent mechanical and electrical resistance, inherent high-temperature stability, high strength, superior electrical and thermal conductivity, excellent biocompatibility and anti-fouling properties. Many efforts have been made to immobilize metal complexes on the surface of CNTs and the fabrication of CNTs/inorganic hybrid materials </a:t>
            </a:r>
            <a:r>
              <a:rPr lang="en-US" sz="1850" dirty="0" smtClean="0">
                <a:cs typeface="B Nazanin" panose="00000400000000000000" pitchFamily="2" charset="-78"/>
              </a:rPr>
              <a:t>[4]. </a:t>
            </a:r>
            <a:r>
              <a:rPr lang="en-US" sz="1850" dirty="0">
                <a:cs typeface="B Nazanin" panose="00000400000000000000" pitchFamily="2" charset="-78"/>
              </a:rPr>
              <a:t>On the other hand, magnetic nanoparticles (MNPs) have received significant attention in the past several decades due to their unique magnetic properties and potential applications in the fields of drug delivery, biological separation and catalysis </a:t>
            </a:r>
            <a:r>
              <a:rPr lang="en-US" sz="1850" dirty="0" smtClean="0">
                <a:cs typeface="B Nazanin" panose="00000400000000000000" pitchFamily="2" charset="-78"/>
              </a:rPr>
              <a:t>[5-7]. </a:t>
            </a:r>
            <a:r>
              <a:rPr lang="en-US" sz="1850" dirty="0">
                <a:cs typeface="B Nazanin" panose="00000400000000000000" pitchFamily="2" charset="-78"/>
              </a:rPr>
              <a:t>Magnetic iron oxide (Fe</a:t>
            </a:r>
            <a:r>
              <a:rPr lang="en-US" sz="1850" baseline="-25000" dirty="0">
                <a:cs typeface="B Nazanin" panose="00000400000000000000" pitchFamily="2" charset="-78"/>
              </a:rPr>
              <a:t>3</a:t>
            </a:r>
            <a:r>
              <a:rPr lang="en-US" sz="1850" dirty="0">
                <a:cs typeface="B Nazanin" panose="00000400000000000000" pitchFamily="2" charset="-78"/>
              </a:rPr>
              <a:t>O</a:t>
            </a:r>
            <a:r>
              <a:rPr lang="en-US" sz="1850" baseline="-25000" dirty="0">
                <a:cs typeface="B Nazanin" panose="00000400000000000000" pitchFamily="2" charset="-78"/>
              </a:rPr>
              <a:t>4</a:t>
            </a:r>
            <a:r>
              <a:rPr lang="en-US" sz="1850" dirty="0">
                <a:cs typeface="B Nazanin" panose="00000400000000000000" pitchFamily="2" charset="-78"/>
              </a:rPr>
              <a:t>) nanoparticles, which are very easy to prepare and have an active surface for adsorption and immobilization of metals and ligands, are ideal support. These nanoparticles can not only prevent the accumulation of metal </a:t>
            </a:r>
            <a:r>
              <a:rPr lang="en-US" sz="1850" dirty="0" err="1">
                <a:cs typeface="B Nazanin" panose="00000400000000000000" pitchFamily="2" charset="-78"/>
              </a:rPr>
              <a:t>nanocatalysts</a:t>
            </a:r>
            <a:r>
              <a:rPr lang="en-US" sz="1850" dirty="0">
                <a:cs typeface="B Nazanin" panose="00000400000000000000" pitchFamily="2" charset="-78"/>
              </a:rPr>
              <a:t> but also facilitate their recycling through magnetic separation </a:t>
            </a:r>
            <a:r>
              <a:rPr lang="en-US" sz="1850" dirty="0" smtClean="0">
                <a:cs typeface="B Nazanin" panose="00000400000000000000" pitchFamily="2" charset="-78"/>
              </a:rPr>
              <a:t>[8,9]. </a:t>
            </a:r>
            <a:r>
              <a:rPr lang="en-US" sz="1850" dirty="0">
                <a:cs typeface="B Nazanin" panose="00000400000000000000" pitchFamily="2" charset="-78"/>
              </a:rPr>
              <a:t>Herein, combining magnetic nanoparticles (especially Fe</a:t>
            </a:r>
            <a:r>
              <a:rPr lang="en-US" sz="1850" baseline="-25000" dirty="0">
                <a:cs typeface="B Nazanin" panose="00000400000000000000" pitchFamily="2" charset="-78"/>
              </a:rPr>
              <a:t>3</a:t>
            </a:r>
            <a:r>
              <a:rPr lang="en-US" sz="1850" dirty="0">
                <a:cs typeface="B Nazanin" panose="00000400000000000000" pitchFamily="2" charset="-78"/>
              </a:rPr>
              <a:t>O</a:t>
            </a:r>
            <a:r>
              <a:rPr lang="en-US" sz="1850" baseline="-25000" dirty="0">
                <a:cs typeface="B Nazanin" panose="00000400000000000000" pitchFamily="2" charset="-78"/>
              </a:rPr>
              <a:t>4</a:t>
            </a:r>
            <a:r>
              <a:rPr lang="en-US" sz="1850" dirty="0">
                <a:cs typeface="B Nazanin" panose="00000400000000000000" pitchFamily="2" charset="-78"/>
              </a:rPr>
              <a:t> nanoparticles) with the organic/inorganic materials as a magnetically recoverable catalyst provides a hopeful solution to these problems.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7740" y="653850"/>
            <a:ext cx="1265786" cy="1265786"/>
          </a:xfrm>
          <a:prstGeom prst="rect">
            <a:avLst/>
          </a:prstGeom>
        </p:spPr>
      </p:pic>
    </p:spTree>
    <p:extLst>
      <p:ext uri="{BB962C8B-B14F-4D97-AF65-F5344CB8AC3E}">
        <p14:creationId xmlns:p14="http://schemas.microsoft.com/office/powerpoint/2010/main" val="521715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92361-B0FB-4630-84F8-FB9889B2F01B}"/>
              </a:ext>
            </a:extLst>
          </p:cNvPr>
          <p:cNvSpPr>
            <a:spLocks noGrp="1"/>
          </p:cNvSpPr>
          <p:nvPr>
            <p:ph type="title"/>
          </p:nvPr>
        </p:nvSpPr>
        <p:spPr>
          <a:xfrm>
            <a:off x="528030" y="776584"/>
            <a:ext cx="9613905" cy="1020318"/>
          </a:xfrm>
        </p:spPr>
        <p:txBody>
          <a:bodyPr/>
          <a:lstStyle/>
          <a:p>
            <a:pPr algn="l"/>
            <a:r>
              <a:rPr lang="en-US" b="1" dirty="0" smtClean="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Experimental section</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xmlns="" id="{CD442CE5-F8ED-4F59-87AA-1AD0444EF037}"/>
              </a:ext>
            </a:extLst>
          </p:cNvPr>
          <p:cNvSpPr>
            <a:spLocks noGrp="1"/>
          </p:cNvSpPr>
          <p:nvPr>
            <p:ph idx="1"/>
          </p:nvPr>
        </p:nvSpPr>
        <p:spPr>
          <a:xfrm>
            <a:off x="372141" y="2311472"/>
            <a:ext cx="11621386" cy="4191518"/>
          </a:xfrm>
        </p:spPr>
        <p:txBody>
          <a:bodyPr>
            <a:noAutofit/>
          </a:bodyPr>
          <a:lstStyle/>
          <a:p>
            <a:pPr marL="0" indent="0" algn="just">
              <a:buNone/>
            </a:pPr>
            <a:r>
              <a:rPr lang="en-US" sz="1500" b="1" dirty="0" smtClean="0">
                <a:cs typeface="B Nazanin" panose="00000400000000000000" pitchFamily="2" charset="-78"/>
              </a:rPr>
              <a:t>Preparation </a:t>
            </a:r>
            <a:r>
              <a:rPr lang="en-US" sz="1500" b="1" dirty="0">
                <a:cs typeface="B Nazanin" panose="00000400000000000000" pitchFamily="2" charset="-78"/>
              </a:rPr>
              <a:t>of the </a:t>
            </a:r>
            <a:r>
              <a:rPr lang="en-US" sz="1500" b="1" dirty="0" err="1">
                <a:cs typeface="B Nazanin" panose="00000400000000000000" pitchFamily="2" charset="-78"/>
              </a:rPr>
              <a:t>Nano</a:t>
            </a:r>
            <a:r>
              <a:rPr lang="en-US" sz="1500" b="1" dirty="0">
                <a:cs typeface="B Nazanin" panose="00000400000000000000" pitchFamily="2" charset="-78"/>
              </a:rPr>
              <a:t>-Magnetic </a:t>
            </a:r>
            <a:r>
              <a:rPr lang="en-US" sz="1500" b="1" dirty="0" smtClean="0">
                <a:cs typeface="B Nazanin" panose="00000400000000000000" pitchFamily="2" charset="-78"/>
              </a:rPr>
              <a:t>Catalyst</a:t>
            </a:r>
          </a:p>
          <a:p>
            <a:pPr marL="0" indent="0" algn="just">
              <a:buNone/>
            </a:pPr>
            <a:r>
              <a:rPr lang="en-US" sz="1500" b="1" dirty="0" smtClean="0">
                <a:cs typeface="B Nazanin" panose="00000400000000000000" pitchFamily="2" charset="-78"/>
              </a:rPr>
              <a:t>Preparation </a:t>
            </a:r>
            <a:r>
              <a:rPr lang="en-US" sz="1500" b="1" dirty="0">
                <a:cs typeface="B Nazanin" panose="00000400000000000000" pitchFamily="2" charset="-78"/>
              </a:rPr>
              <a:t>of </a:t>
            </a:r>
            <a:r>
              <a:rPr lang="en-US" sz="1500" b="1" dirty="0" err="1">
                <a:cs typeface="B Nazanin" panose="00000400000000000000" pitchFamily="2" charset="-78"/>
              </a:rPr>
              <a:t>Chloro</a:t>
            </a:r>
            <a:r>
              <a:rPr lang="en-US" sz="1500" b="1" dirty="0">
                <a:cs typeface="B Nazanin" panose="00000400000000000000" pitchFamily="2" charset="-78"/>
              </a:rPr>
              <a:t>-Modified Magnetic Fe</a:t>
            </a:r>
            <a:r>
              <a:rPr lang="en-US" sz="1500" b="1" baseline="-25000" dirty="0">
                <a:cs typeface="B Nazanin" panose="00000400000000000000" pitchFamily="2" charset="-78"/>
              </a:rPr>
              <a:t>3</a:t>
            </a:r>
            <a:r>
              <a:rPr lang="en-US" sz="1500" b="1" dirty="0">
                <a:cs typeface="B Nazanin" panose="00000400000000000000" pitchFamily="2" charset="-78"/>
              </a:rPr>
              <a:t>O</a:t>
            </a:r>
            <a:r>
              <a:rPr lang="en-US" sz="1500" b="1" baseline="-25000" dirty="0">
                <a:cs typeface="B Nazanin" panose="00000400000000000000" pitchFamily="2" charset="-78"/>
              </a:rPr>
              <a:t>4</a:t>
            </a:r>
            <a:r>
              <a:rPr lang="en-US" sz="1500" b="1" dirty="0">
                <a:cs typeface="B Nazanin" panose="00000400000000000000" pitchFamily="2" charset="-78"/>
              </a:rPr>
              <a:t>@CNTs Core-Shell Nanoparticles (CNT-CSMNPs</a:t>
            </a:r>
            <a:r>
              <a:rPr lang="en-US" sz="1500" b="1" dirty="0" smtClean="0">
                <a:cs typeface="B Nazanin" panose="00000400000000000000" pitchFamily="2" charset="-78"/>
              </a:rPr>
              <a:t>): </a:t>
            </a:r>
            <a:r>
              <a:rPr lang="en-US" sz="1500" dirty="0" smtClean="0">
                <a:cs typeface="B Nazanin" panose="00000400000000000000" pitchFamily="2" charset="-78"/>
              </a:rPr>
              <a:t>The </a:t>
            </a:r>
            <a:r>
              <a:rPr lang="en-US" sz="1500" dirty="0" err="1">
                <a:cs typeface="B Nazanin" panose="00000400000000000000" pitchFamily="2" charset="-78"/>
              </a:rPr>
              <a:t>Silanation</a:t>
            </a:r>
            <a:r>
              <a:rPr lang="en-US" sz="1500" dirty="0">
                <a:cs typeface="B Nazanin" panose="00000400000000000000" pitchFamily="2" charset="-78"/>
              </a:rPr>
              <a:t> of the silica-coated magnetite nanoparticles on the CNTs was synthesized and preconditioned in three steps. At ﬁrst the surface of MWCNTs was oxidized according to the procedure previously reported in the literature [68]. Initially, 500 mg of MWCNTs has added to 50mL of H</a:t>
            </a:r>
            <a:r>
              <a:rPr lang="en-US" sz="1500" baseline="-25000" dirty="0">
                <a:cs typeface="B Nazanin" panose="00000400000000000000" pitchFamily="2" charset="-78"/>
              </a:rPr>
              <a:t>2</a:t>
            </a:r>
            <a:r>
              <a:rPr lang="en-US" sz="1500" dirty="0">
                <a:cs typeface="B Nazanin" panose="00000400000000000000" pitchFamily="2" charset="-78"/>
              </a:rPr>
              <a:t>SO</a:t>
            </a:r>
            <a:r>
              <a:rPr lang="en-US" sz="1500" baseline="-25000" dirty="0">
                <a:cs typeface="B Nazanin" panose="00000400000000000000" pitchFamily="2" charset="-78"/>
              </a:rPr>
              <a:t>4</a:t>
            </a:r>
            <a:r>
              <a:rPr lang="en-US" sz="1500" dirty="0">
                <a:cs typeface="B Nazanin" panose="00000400000000000000" pitchFamily="2" charset="-78"/>
              </a:rPr>
              <a:t>/HNO</a:t>
            </a:r>
            <a:r>
              <a:rPr lang="en-US" sz="1500" baseline="-25000" dirty="0">
                <a:cs typeface="B Nazanin" panose="00000400000000000000" pitchFamily="2" charset="-78"/>
              </a:rPr>
              <a:t>3</a:t>
            </a:r>
            <a:r>
              <a:rPr lang="en-US" sz="1500" dirty="0">
                <a:cs typeface="B Nazanin" panose="00000400000000000000" pitchFamily="2" charset="-78"/>
              </a:rPr>
              <a:t> (3:1, v/v) solution and the suspension was reﬂuxed at 60 °C for 4 h. The oxidized MWCNTs were ﬁltered and washed with 200mL deionized water three times and dried in a vacuum oven. In the next step, oxidized MWCNTs (0.5g), FeCl</a:t>
            </a:r>
            <a:r>
              <a:rPr lang="en-US" sz="1500" baseline="-25000" dirty="0">
                <a:cs typeface="B Nazanin" panose="00000400000000000000" pitchFamily="2" charset="-78"/>
              </a:rPr>
              <a:t>3</a:t>
            </a:r>
            <a:r>
              <a:rPr lang="en-US" sz="1500" dirty="0">
                <a:cs typeface="B Nazanin" panose="00000400000000000000" pitchFamily="2" charset="-78"/>
              </a:rPr>
              <a:t>·6H</a:t>
            </a:r>
            <a:r>
              <a:rPr lang="en-US" sz="1500" baseline="-25000" dirty="0">
                <a:cs typeface="B Nazanin" panose="00000400000000000000" pitchFamily="2" charset="-78"/>
              </a:rPr>
              <a:t>2</a:t>
            </a:r>
            <a:r>
              <a:rPr lang="en-US" sz="1500" dirty="0">
                <a:cs typeface="B Nazanin" panose="00000400000000000000" pitchFamily="2" charset="-78"/>
              </a:rPr>
              <a:t>O (2.92g) and FeCl</a:t>
            </a:r>
            <a:r>
              <a:rPr lang="en-US" sz="1500" baseline="-25000" dirty="0">
                <a:cs typeface="B Nazanin" panose="00000400000000000000" pitchFamily="2" charset="-78"/>
              </a:rPr>
              <a:t>2</a:t>
            </a:r>
            <a:r>
              <a:rPr lang="en-US" sz="1500" dirty="0">
                <a:cs typeface="B Nazanin" panose="00000400000000000000" pitchFamily="2" charset="-78"/>
              </a:rPr>
              <a:t>·4H</a:t>
            </a:r>
            <a:r>
              <a:rPr lang="en-US" sz="1500" baseline="-25000" dirty="0">
                <a:cs typeface="B Nazanin" panose="00000400000000000000" pitchFamily="2" charset="-78"/>
              </a:rPr>
              <a:t>2</a:t>
            </a:r>
            <a:r>
              <a:rPr lang="en-US" sz="1500" dirty="0">
                <a:cs typeface="B Nazanin" panose="00000400000000000000" pitchFamily="2" charset="-78"/>
              </a:rPr>
              <a:t>O (1.07g) were dissolved in 150 mL deionized water under a nitrogen atmosphere with vigorous stirring at 80 °C afterward, 20 mL of 28% aqueous ammonia solution was added </a:t>
            </a:r>
            <a:r>
              <a:rPr lang="en-US" sz="1500" dirty="0" err="1">
                <a:cs typeface="B Nazanin" panose="00000400000000000000" pitchFamily="2" charset="-78"/>
              </a:rPr>
              <a:t>dropwise</a:t>
            </a:r>
            <a:r>
              <a:rPr lang="en-US" sz="1500" dirty="0">
                <a:cs typeface="B Nazanin" panose="00000400000000000000" pitchFamily="2" charset="-78"/>
              </a:rPr>
              <a:t> to the suspended solid nanoparticles under mechanical stirring. Then, the nanoparticles were cooled down and then separated by a </a:t>
            </a:r>
            <a:r>
              <a:rPr lang="en-US" sz="1500" dirty="0" err="1">
                <a:cs typeface="B Nazanin" panose="00000400000000000000" pitchFamily="2" charset="-78"/>
              </a:rPr>
              <a:t>Supermagnet</a:t>
            </a:r>
            <a:r>
              <a:rPr lang="en-US" sz="1500" dirty="0">
                <a:cs typeface="B Nazanin" panose="00000400000000000000" pitchFamily="2" charset="-78"/>
              </a:rPr>
              <a:t>. The nanoparticles were then washed three times with deionized water and methanol and then dried under vacuum (CNT-MNPs). In the following </a:t>
            </a:r>
            <a:r>
              <a:rPr lang="en-US" sz="1500" dirty="0" err="1">
                <a:cs typeface="B Nazanin" panose="00000400000000000000" pitchFamily="2" charset="-78"/>
              </a:rPr>
              <a:t>Silanation</a:t>
            </a:r>
            <a:r>
              <a:rPr lang="en-US" sz="1500" dirty="0">
                <a:cs typeface="B Nazanin" panose="00000400000000000000" pitchFamily="2" charset="-78"/>
              </a:rPr>
              <a:t> of the silica-coated magnetite nanoparticles prepared according to the </a:t>
            </a:r>
            <a:r>
              <a:rPr lang="en-US" sz="1500" dirty="0" err="1">
                <a:cs typeface="B Nazanin" panose="00000400000000000000" pitchFamily="2" charset="-78"/>
              </a:rPr>
              <a:t>Stober</a:t>
            </a:r>
            <a:r>
              <a:rPr lang="en-US" sz="1500" dirty="0">
                <a:cs typeface="B Nazanin" panose="00000400000000000000" pitchFamily="2" charset="-78"/>
              </a:rPr>
              <a:t> and </a:t>
            </a:r>
            <a:r>
              <a:rPr lang="en-US" sz="1500" dirty="0" err="1">
                <a:cs typeface="B Nazanin" panose="00000400000000000000" pitchFamily="2" charset="-78"/>
              </a:rPr>
              <a:t>Moghanian</a:t>
            </a:r>
            <a:r>
              <a:rPr lang="en-US" sz="1500" dirty="0">
                <a:cs typeface="B Nazanin" panose="00000400000000000000" pitchFamily="2" charset="-78"/>
              </a:rPr>
              <a:t> method </a:t>
            </a:r>
            <a:r>
              <a:rPr lang="en-US" sz="1500" dirty="0" smtClean="0">
                <a:cs typeface="B Nazanin" panose="00000400000000000000" pitchFamily="2" charset="-78"/>
              </a:rPr>
              <a:t>[10]. </a:t>
            </a:r>
            <a:r>
              <a:rPr lang="en-US" sz="1500" dirty="0">
                <a:cs typeface="B Nazanin" panose="00000400000000000000" pitchFamily="2" charset="-78"/>
              </a:rPr>
              <a:t>2 g of dry particles (CNT-MNPs) was dispersed in 100 mL dry ethanol and 30 min was </a:t>
            </a:r>
            <a:r>
              <a:rPr lang="en-US" sz="1500" dirty="0" err="1">
                <a:cs typeface="B Nazanin" panose="00000400000000000000" pitchFamily="2" charset="-78"/>
              </a:rPr>
              <a:t>sonicated</a:t>
            </a:r>
            <a:r>
              <a:rPr lang="en-US" sz="1500" dirty="0">
                <a:cs typeface="B Nazanin" panose="00000400000000000000" pitchFamily="2" charset="-78"/>
              </a:rPr>
              <a:t>. 2.5 mL of 25 </a:t>
            </a:r>
            <a:r>
              <a:rPr lang="en-US" sz="1500" dirty="0" err="1">
                <a:cs typeface="B Nazanin" panose="00000400000000000000" pitchFamily="2" charset="-78"/>
              </a:rPr>
              <a:t>wt</a:t>
            </a:r>
            <a:r>
              <a:rPr lang="en-US" sz="1500" dirty="0">
                <a:cs typeface="B Nazanin" panose="00000400000000000000" pitchFamily="2" charset="-78"/>
              </a:rPr>
              <a:t>% concentrated aqueous ammonia solution and 7.5 mL (32.04 </a:t>
            </a:r>
            <a:r>
              <a:rPr lang="en-US" sz="1500" dirty="0" err="1">
                <a:cs typeface="B Nazanin" panose="00000400000000000000" pitchFamily="2" charset="-78"/>
              </a:rPr>
              <a:t>mmol</a:t>
            </a:r>
            <a:r>
              <a:rPr lang="en-US" sz="1500" dirty="0">
                <a:cs typeface="B Nazanin" panose="00000400000000000000" pitchFamily="2" charset="-78"/>
              </a:rPr>
              <a:t>) of </a:t>
            </a:r>
            <a:r>
              <a:rPr lang="en-US" sz="1500" dirty="0" err="1">
                <a:cs typeface="B Nazanin" panose="00000400000000000000" pitchFamily="2" charset="-78"/>
              </a:rPr>
              <a:t>tetraethylorthosilicate</a:t>
            </a:r>
            <a:r>
              <a:rPr lang="en-US" sz="1500" dirty="0">
                <a:cs typeface="B Nazanin" panose="00000400000000000000" pitchFamily="2" charset="-78"/>
              </a:rPr>
              <a:t> (TEOS) was added </a:t>
            </a:r>
            <a:r>
              <a:rPr lang="en-US" sz="1500" dirty="0" err="1">
                <a:cs typeface="B Nazanin" panose="00000400000000000000" pitchFamily="2" charset="-78"/>
              </a:rPr>
              <a:t>dropwise</a:t>
            </a:r>
            <a:r>
              <a:rPr lang="en-US" sz="1500" dirty="0">
                <a:cs typeface="B Nazanin" panose="00000400000000000000" pitchFamily="2" charset="-78"/>
              </a:rPr>
              <a:t> to the suspended solid nanoparticles under mechanical stirring and the reaction was refluxed at 115 °C for 20 h. After stirring for 12 h at room temperature, the brown precipitate was separated from the solution using a </a:t>
            </a:r>
            <a:r>
              <a:rPr lang="en-US" sz="1500" dirty="0" err="1">
                <a:cs typeface="B Nazanin" panose="00000400000000000000" pitchFamily="2" charset="-78"/>
              </a:rPr>
              <a:t>Supermagnet</a:t>
            </a:r>
            <a:r>
              <a:rPr lang="en-US" sz="1500" dirty="0">
                <a:cs typeface="B Nazanin" panose="00000400000000000000" pitchFamily="2" charset="-78"/>
              </a:rPr>
              <a:t>, and then washed several times with water and dried under vacuum for 24 h (CNT-SMNPs). Then 2 g of obtained magnetic nanoparticles in the previous step was dispersed in 100 mL ethanol/deionized water mixture (volume ratio, 10:1) and then to the above suspension, 3‐chloropropyltrimethoxysilane (CPTMS) (2 mL) was added </a:t>
            </a:r>
            <a:r>
              <a:rPr lang="en-US" sz="1500" dirty="0" err="1">
                <a:cs typeface="B Nazanin" panose="00000400000000000000" pitchFamily="2" charset="-78"/>
              </a:rPr>
              <a:t>dropwise</a:t>
            </a:r>
            <a:r>
              <a:rPr lang="en-US" sz="1500" dirty="0">
                <a:cs typeface="B Nazanin" panose="00000400000000000000" pitchFamily="2" charset="-78"/>
              </a:rPr>
              <a:t> into the above solution under the constant stirring for 1 h in 60 ºC and after the reaction, the brown precipitate was collected by magnetic separation and was washed with deionized water and ethanol for three times. The resulting solid was collected by a magnet and was dried </a:t>
            </a:r>
            <a:r>
              <a:rPr lang="en-US" sz="1500" dirty="0" smtClean="0">
                <a:cs typeface="B Nazanin" panose="00000400000000000000" pitchFamily="2" charset="-78"/>
              </a:rPr>
              <a:t>at 60 </a:t>
            </a:r>
            <a:r>
              <a:rPr lang="en-US" sz="1500" dirty="0">
                <a:cs typeface="B Nazanin" panose="00000400000000000000" pitchFamily="2" charset="-78"/>
              </a:rPr>
              <a:t>ºC (CNT-CSMNPs</a:t>
            </a:r>
            <a:r>
              <a:rPr lang="en-US" sz="1500" dirty="0" smtClean="0">
                <a:cs typeface="B Nazanin" panose="00000400000000000000" pitchFamily="2" charset="-78"/>
              </a:rPr>
              <a:t>). </a:t>
            </a:r>
            <a:r>
              <a:rPr lang="en-US" sz="1500" b="1" dirty="0">
                <a:cs typeface="B Nazanin" panose="00000400000000000000" pitchFamily="2" charset="-78"/>
              </a:rPr>
              <a:t>Synthesis of 5-(4-Pyridyl)-5-phenylhydantoin (</a:t>
            </a:r>
            <a:r>
              <a:rPr lang="en-US" sz="1500" b="1" dirty="0" smtClean="0">
                <a:cs typeface="B Nazanin" panose="00000400000000000000" pitchFamily="2" charset="-78"/>
              </a:rPr>
              <a:t>PH): </a:t>
            </a:r>
            <a:r>
              <a:rPr lang="en-US" sz="1500" dirty="0" smtClean="0">
                <a:cs typeface="B Nazanin" panose="00000400000000000000" pitchFamily="2" charset="-78"/>
              </a:rPr>
              <a:t>The </a:t>
            </a:r>
            <a:r>
              <a:rPr lang="en-US" sz="1500" dirty="0">
                <a:cs typeface="B Nazanin" panose="00000400000000000000" pitchFamily="2" charset="-78"/>
              </a:rPr>
              <a:t>ligand, 5-(4-Pyridyl)-5-phenylhydantoin (PPH) was synthesized from 4-benzoyl- pyridine to ammonium carbonate following a literature procedure by Eknoian–Webb reaction </a:t>
            </a:r>
            <a:r>
              <a:rPr lang="en-US" sz="1500" dirty="0" smtClean="0">
                <a:cs typeface="B Nazanin" panose="00000400000000000000" pitchFamily="2" charset="-78"/>
              </a:rPr>
              <a:t>[11].</a:t>
            </a:r>
            <a:endParaRPr lang="en-US" sz="1500" dirty="0">
              <a:cs typeface="B Nazanin" panose="00000400000000000000" pitchFamily="2" charset="-78"/>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7740" y="653850"/>
            <a:ext cx="1265786" cy="1265786"/>
          </a:xfrm>
          <a:prstGeom prst="rect">
            <a:avLst/>
          </a:prstGeom>
        </p:spPr>
      </p:pic>
    </p:spTree>
    <p:extLst>
      <p:ext uri="{BB962C8B-B14F-4D97-AF65-F5344CB8AC3E}">
        <p14:creationId xmlns:p14="http://schemas.microsoft.com/office/powerpoint/2010/main" val="29345724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92361-B0FB-4630-84F8-FB9889B2F01B}"/>
              </a:ext>
            </a:extLst>
          </p:cNvPr>
          <p:cNvSpPr>
            <a:spLocks noGrp="1"/>
          </p:cNvSpPr>
          <p:nvPr>
            <p:ph type="title"/>
          </p:nvPr>
        </p:nvSpPr>
        <p:spPr>
          <a:xfrm>
            <a:off x="528030" y="776584"/>
            <a:ext cx="9613905" cy="1020318"/>
          </a:xfrm>
        </p:spPr>
        <p:txBody>
          <a:bodyPr/>
          <a:lstStyle/>
          <a:p>
            <a:pPr algn="l"/>
            <a:r>
              <a:rPr lang="en-US" b="1" dirty="0" smtClean="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Result and discussion</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xmlns="" id="{CD442CE5-F8ED-4F59-87AA-1AD0444EF037}"/>
              </a:ext>
            </a:extLst>
          </p:cNvPr>
          <p:cNvSpPr>
            <a:spLocks noGrp="1"/>
          </p:cNvSpPr>
          <p:nvPr>
            <p:ph idx="1"/>
          </p:nvPr>
        </p:nvSpPr>
        <p:spPr>
          <a:xfrm>
            <a:off x="372140" y="2090130"/>
            <a:ext cx="11621386" cy="4191518"/>
          </a:xfrm>
        </p:spPr>
        <p:txBody>
          <a:bodyPr>
            <a:noAutofit/>
          </a:bodyPr>
          <a:lstStyle/>
          <a:p>
            <a:pPr marL="0" indent="0" algn="just">
              <a:buNone/>
            </a:pPr>
            <a:r>
              <a:rPr lang="en-US" sz="1400" dirty="0">
                <a:cs typeface="B Nazanin" panose="00000400000000000000" pitchFamily="2" charset="-78"/>
              </a:rPr>
              <a:t>In this study, a </a:t>
            </a:r>
            <a:r>
              <a:rPr lang="en-US" sz="1400" dirty="0" err="1">
                <a:cs typeface="B Nazanin" panose="00000400000000000000" pitchFamily="2" charset="-78"/>
              </a:rPr>
              <a:t>Nano</a:t>
            </a:r>
            <a:r>
              <a:rPr lang="en-US" sz="1400" dirty="0">
                <a:cs typeface="B Nazanin" panose="00000400000000000000" pitchFamily="2" charset="-78"/>
              </a:rPr>
              <a:t>-magnetic catalyst (</a:t>
            </a:r>
            <a:r>
              <a:rPr lang="en-US" sz="1400" dirty="0" err="1" smtClean="0">
                <a:cs typeface="B Nazanin" panose="00000400000000000000" pitchFamily="2" charset="-78"/>
              </a:rPr>
              <a:t>Pd</a:t>
            </a:r>
            <a:r>
              <a:rPr lang="en-US" sz="1400" dirty="0" smtClean="0">
                <a:cs typeface="B Nazanin" panose="00000400000000000000" pitchFamily="2" charset="-78"/>
              </a:rPr>
              <a:t>-PH@CNT-CSMNPs</a:t>
            </a:r>
            <a:r>
              <a:rPr lang="en-US" sz="1400" dirty="0">
                <a:cs typeface="B Nazanin" panose="00000400000000000000" pitchFamily="2" charset="-78"/>
              </a:rPr>
              <a:t>) composite was successfully synthesized and identified</a:t>
            </a:r>
            <a:r>
              <a:rPr lang="en-US" sz="1400" dirty="0" smtClean="0">
                <a:cs typeface="B Nazanin" panose="00000400000000000000" pitchFamily="2" charset="-78"/>
              </a:rPr>
              <a:t>.</a:t>
            </a:r>
          </a:p>
          <a:p>
            <a:pPr marL="0" indent="0" algn="just">
              <a:buNone/>
            </a:pPr>
            <a:r>
              <a:rPr lang="en-US" sz="1400" b="1" dirty="0"/>
              <a:t>X-ray diffraction studies (XRD): </a:t>
            </a:r>
            <a:r>
              <a:rPr lang="en-US" sz="1400" dirty="0"/>
              <a:t>The crystallographic structure and phase composition of the pure MWCNT and </a:t>
            </a:r>
            <a:r>
              <a:rPr lang="en-US" sz="1400" dirty="0" err="1" smtClean="0"/>
              <a:t>Pd</a:t>
            </a:r>
            <a:r>
              <a:rPr lang="en-US" sz="1400" dirty="0" smtClean="0"/>
              <a:t>-PH@CNT-CSMNPs </a:t>
            </a:r>
            <a:r>
              <a:rPr lang="en-US" sz="1400" dirty="0"/>
              <a:t>composites prepared are determined by X-ray powder diffraction (XRD), as shown in Figure </a:t>
            </a:r>
            <a:r>
              <a:rPr lang="en-US" sz="1400" dirty="0" smtClean="0"/>
              <a:t>1.</a:t>
            </a:r>
          </a:p>
          <a:p>
            <a:pPr marL="0" indent="0" algn="just">
              <a:buNone/>
            </a:pPr>
            <a:endParaRPr lang="en-US" sz="1400" dirty="0"/>
          </a:p>
          <a:p>
            <a:pPr marL="0" indent="0" algn="just">
              <a:buNone/>
            </a:pPr>
            <a:endParaRPr lang="en-US" sz="1400" dirty="0" smtClean="0"/>
          </a:p>
          <a:p>
            <a:pPr marL="0" indent="0" algn="just">
              <a:buNone/>
            </a:pPr>
            <a:r>
              <a:rPr lang="en-US" sz="1400" dirty="0" smtClean="0"/>
              <a:t> </a:t>
            </a:r>
          </a:p>
          <a:p>
            <a:pPr marL="0" indent="0" algn="just">
              <a:buNone/>
            </a:pPr>
            <a:endParaRPr lang="en-US" sz="1400" dirty="0" smtClean="0"/>
          </a:p>
          <a:p>
            <a:pPr marL="0" indent="0" algn="just">
              <a:buNone/>
            </a:pPr>
            <a:endParaRPr lang="en-US" sz="1400" dirty="0" smtClean="0"/>
          </a:p>
          <a:p>
            <a:pPr marL="0" indent="0" algn="just">
              <a:buNone/>
            </a:pPr>
            <a:endParaRPr lang="en-US" sz="1400" dirty="0" smtClean="0"/>
          </a:p>
          <a:p>
            <a:pPr marL="0" indent="0" algn="just">
              <a:buNone/>
            </a:pPr>
            <a:endParaRPr lang="en-US" sz="1400" dirty="0"/>
          </a:p>
          <a:p>
            <a:pPr marL="0" indent="0" algn="just">
              <a:buNone/>
            </a:pPr>
            <a:r>
              <a:rPr lang="en-US" sz="1400" dirty="0" smtClean="0"/>
              <a:t>Peaks </a:t>
            </a:r>
            <a:r>
              <a:rPr lang="en-US" sz="1400" dirty="0"/>
              <a:t>at 2θ = 26.5° and 40.6° in the MWCNTs (Fig. </a:t>
            </a:r>
            <a:r>
              <a:rPr lang="en-US" sz="1400" dirty="0" smtClean="0"/>
              <a:t>1a</a:t>
            </a:r>
            <a:r>
              <a:rPr lang="en-US" sz="1400" dirty="0"/>
              <a:t>) can be attributed to the (002) and (110) planes of CNT, respectively, that the diffraction peak at 40.6° confirms the multi-wall structure of carbon nanotubes. The XRD spectrum of sample synthesized (</a:t>
            </a:r>
            <a:r>
              <a:rPr lang="en-US" sz="1400" dirty="0" err="1" smtClean="0"/>
              <a:t>Pd</a:t>
            </a:r>
            <a:r>
              <a:rPr lang="en-US" sz="1400" dirty="0" smtClean="0"/>
              <a:t>-PH@CNT-CSMNPs</a:t>
            </a:r>
            <a:r>
              <a:rPr lang="en-US" sz="1400" dirty="0"/>
              <a:t>) exhibits an inverse-spinel Fe</a:t>
            </a:r>
            <a:r>
              <a:rPr lang="en-US" sz="1400" baseline="-25000" dirty="0"/>
              <a:t>3</a:t>
            </a:r>
            <a:r>
              <a:rPr lang="en-US" sz="1400" dirty="0"/>
              <a:t>O</a:t>
            </a:r>
            <a:r>
              <a:rPr lang="en-US" sz="1400" baseline="-25000" dirty="0"/>
              <a:t>4</a:t>
            </a:r>
            <a:r>
              <a:rPr lang="en-US" sz="1400" dirty="0"/>
              <a:t> formation, which is consistent with the previous reports (Fig. </a:t>
            </a:r>
            <a:r>
              <a:rPr lang="en-US" sz="1400" dirty="0" smtClean="0"/>
              <a:t>1b</a:t>
            </a:r>
            <a:r>
              <a:rPr lang="en-US" sz="1400" dirty="0"/>
              <a:t>) </a:t>
            </a:r>
            <a:r>
              <a:rPr lang="en-US" sz="1400" dirty="0" smtClean="0"/>
              <a:t>[12]. </a:t>
            </a:r>
            <a:r>
              <a:rPr lang="en-US" sz="1400" dirty="0"/>
              <a:t>The rather sharp diffraction peaks reveal that the </a:t>
            </a:r>
            <a:r>
              <a:rPr lang="en-US" sz="1400" dirty="0" smtClean="0"/>
              <a:t>Fe</a:t>
            </a:r>
            <a:r>
              <a:rPr lang="en-US" sz="1400" baseline="-25000" dirty="0" smtClean="0"/>
              <a:t>3</a:t>
            </a:r>
            <a:r>
              <a:rPr lang="en-US" sz="1400" dirty="0" smtClean="0"/>
              <a:t>O</a:t>
            </a:r>
            <a:r>
              <a:rPr lang="en-US" sz="1400" baseline="-25000" dirty="0" smtClean="0"/>
              <a:t>4 </a:t>
            </a:r>
            <a:r>
              <a:rPr lang="en-US" sz="1400" dirty="0" smtClean="0"/>
              <a:t>nanoparticles </a:t>
            </a:r>
            <a:r>
              <a:rPr lang="en-US" sz="1400" dirty="0"/>
              <a:t>have relatively high crystallinity. A peak attributable to the carbon phase (CNT) in the </a:t>
            </a:r>
            <a:r>
              <a:rPr lang="en-US" sz="1400" dirty="0" err="1"/>
              <a:t>Pd</a:t>
            </a:r>
            <a:r>
              <a:rPr lang="en-US" sz="1400" dirty="0"/>
              <a:t>-PPH@CNT-CSMNPs </a:t>
            </a:r>
            <a:r>
              <a:rPr lang="en-US" sz="1400" dirty="0" err="1"/>
              <a:t>nanocomposite</a:t>
            </a:r>
            <a:r>
              <a:rPr lang="en-US" sz="1400" dirty="0"/>
              <a:t> is observed in the XRD pattern. The peak regions and relative intensities match well with the standard XRD data (JCPDS no. 19–0629), and the presence peaks at 18.46°, 30.66°, 35.85°, 43.64°, 53.95°, 57.40°, and 63.08° are associated with the (111), (220), (311), (400), (422), (511) and (440) crystal planes of Fe</a:t>
            </a:r>
            <a:r>
              <a:rPr lang="en-US" sz="1400" baseline="-25000" dirty="0"/>
              <a:t>3</a:t>
            </a:r>
            <a:r>
              <a:rPr lang="en-US" sz="1400" dirty="0"/>
              <a:t>O</a:t>
            </a:r>
            <a:r>
              <a:rPr lang="en-US" sz="1400" baseline="-25000" dirty="0"/>
              <a:t>4</a:t>
            </a:r>
            <a:r>
              <a:rPr lang="en-US" sz="1400" dirty="0"/>
              <a:t>, </a:t>
            </a:r>
            <a:r>
              <a:rPr lang="en-US" sz="1400" dirty="0" smtClean="0"/>
              <a:t>respectively. </a:t>
            </a:r>
            <a:r>
              <a:rPr lang="en-US" sz="1400" dirty="0"/>
              <a:t>No additional peaks belonging to other phases are observed indicating the good crystallinity and high purity of the (</a:t>
            </a:r>
            <a:r>
              <a:rPr lang="en-US" sz="1400" dirty="0" err="1" smtClean="0"/>
              <a:t>Pd</a:t>
            </a:r>
            <a:r>
              <a:rPr lang="en-US" sz="1400" dirty="0" smtClean="0"/>
              <a:t>-PH@CNT-CSMNPs</a:t>
            </a:r>
            <a:r>
              <a:rPr lang="en-US" sz="1400" dirty="0"/>
              <a:t>) </a:t>
            </a:r>
            <a:r>
              <a:rPr lang="en-US" sz="1400" dirty="0" err="1"/>
              <a:t>Nano</a:t>
            </a:r>
            <a:r>
              <a:rPr lang="en-US" sz="1400" dirty="0"/>
              <a:t>-magnetic catalyst</a:t>
            </a:r>
            <a:r>
              <a:rPr lang="en-US" sz="1400" dirty="0" smtClean="0"/>
              <a:t>.</a:t>
            </a:r>
            <a:endParaRPr lang="en-US" sz="1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7740" y="653850"/>
            <a:ext cx="1265786" cy="1265786"/>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743061800"/>
              </p:ext>
            </p:extLst>
          </p:nvPr>
        </p:nvGraphicFramePr>
        <p:xfrm>
          <a:off x="1239884" y="3064682"/>
          <a:ext cx="9104453" cy="1842296"/>
        </p:xfrm>
        <a:graphic>
          <a:graphicData uri="http://schemas.openxmlformats.org/drawingml/2006/table">
            <a:tbl>
              <a:tblPr firstRow="1" firstCol="1" bandRow="1">
                <a:tableStyleId>{5C22544A-7EE6-4342-B048-85BDC9FD1C3A}</a:tableStyleId>
              </a:tblPr>
              <a:tblGrid>
                <a:gridCol w="4551012"/>
                <a:gridCol w="4553441"/>
              </a:tblGrid>
              <a:tr h="1529153">
                <a:tc>
                  <a:txBody>
                    <a:bodyPr/>
                    <a:lstStyle/>
                    <a:p>
                      <a:pPr marL="0" marR="0" algn="ctr" rtl="0">
                        <a:lnSpc>
                          <a:spcPct val="107000"/>
                        </a:lnSpc>
                        <a:spcBef>
                          <a:spcPts val="0"/>
                        </a:spcBef>
                        <a:spcAft>
                          <a:spcPts val="0"/>
                        </a:spcAft>
                        <a:tabLst>
                          <a:tab pos="0" algn="r"/>
                        </a:tabLst>
                      </a:pPr>
                      <a:endParaRPr lang="en-US" sz="11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07000"/>
                        </a:lnSpc>
                        <a:spcBef>
                          <a:spcPts val="0"/>
                        </a:spcBef>
                        <a:spcAft>
                          <a:spcPts val="0"/>
                        </a:spcAft>
                        <a:tabLst>
                          <a:tab pos="0" algn="r"/>
                        </a:tabLst>
                      </a:pPr>
                      <a:endParaRPr lang="en-US" sz="11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r>
              <a:tr h="313143">
                <a:tc gridSpan="2">
                  <a:txBody>
                    <a:bodyPr/>
                    <a:lstStyle/>
                    <a:p>
                      <a:pPr marL="0" marR="0" algn="ctr" rtl="0">
                        <a:lnSpc>
                          <a:spcPct val="107000"/>
                        </a:lnSpc>
                        <a:spcBef>
                          <a:spcPts val="0"/>
                        </a:spcBef>
                        <a:spcAft>
                          <a:spcPts val="0"/>
                        </a:spcAft>
                        <a:tabLst>
                          <a:tab pos="0" algn="r"/>
                        </a:tabLst>
                      </a:pPr>
                      <a:r>
                        <a:rPr lang="en-US" sz="1000" dirty="0">
                          <a:effectLst/>
                        </a:rPr>
                        <a:t>Fig. </a:t>
                      </a:r>
                      <a:r>
                        <a:rPr lang="en-US" sz="1000" dirty="0" smtClean="0">
                          <a:effectLst/>
                        </a:rPr>
                        <a:t>1. </a:t>
                      </a:r>
                      <a:r>
                        <a:rPr lang="en-US" sz="1000" dirty="0">
                          <a:effectLst/>
                        </a:rPr>
                        <a:t>The XRD patterns of (a) pure MWCNT (b) synthesized </a:t>
                      </a:r>
                      <a:r>
                        <a:rPr lang="en-US" sz="1000" dirty="0" err="1">
                          <a:effectLst/>
                        </a:rPr>
                        <a:t>Nano</a:t>
                      </a:r>
                      <a:r>
                        <a:rPr lang="en-US" sz="1000" dirty="0">
                          <a:effectLst/>
                        </a:rPr>
                        <a:t>-magnetic </a:t>
                      </a:r>
                      <a:r>
                        <a:rPr lang="en-US" sz="1000">
                          <a:effectLst/>
                        </a:rPr>
                        <a:t>catalyst </a:t>
                      </a:r>
                      <a:r>
                        <a:rPr lang="en-US" sz="1000" smtClean="0">
                          <a:effectLst/>
                        </a:rPr>
                        <a:t>Pd-PH@CNT-CSMNPs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pPr marL="0" marR="0" algn="ctr" rtl="0">
                        <a:lnSpc>
                          <a:spcPct val="107000"/>
                        </a:lnSpc>
                        <a:spcBef>
                          <a:spcPts val="0"/>
                        </a:spcBef>
                        <a:spcAft>
                          <a:spcPts val="0"/>
                        </a:spcAft>
                        <a:tabLst>
                          <a:tab pos="0" algn="r"/>
                        </a:tabLs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bl>
          </a:graphicData>
        </a:graphic>
      </p:graphicFrame>
      <p:sp>
        <p:nvSpPr>
          <p:cNvPr id="20" name="TextBox 19"/>
          <p:cNvSpPr txBox="1"/>
          <p:nvPr/>
        </p:nvSpPr>
        <p:spPr>
          <a:xfrm>
            <a:off x="1195728" y="3088422"/>
            <a:ext cx="377026" cy="276999"/>
          </a:xfrm>
          <a:prstGeom prst="rect">
            <a:avLst/>
          </a:prstGeom>
          <a:noFill/>
        </p:spPr>
        <p:txBody>
          <a:bodyPr wrap="none" rtlCol="1">
            <a:spAutoFit/>
          </a:bodyPr>
          <a:lstStyle/>
          <a:p>
            <a:r>
              <a:rPr lang="en-US" sz="1200" dirty="0" smtClean="0"/>
              <a:t>(a)</a:t>
            </a:r>
            <a:endParaRPr lang="fa-IR" sz="1200" dirty="0"/>
          </a:p>
        </p:txBody>
      </p:sp>
      <p:sp>
        <p:nvSpPr>
          <p:cNvPr id="24" name="TextBox 23"/>
          <p:cNvSpPr txBox="1"/>
          <p:nvPr/>
        </p:nvSpPr>
        <p:spPr>
          <a:xfrm>
            <a:off x="5729328" y="3088422"/>
            <a:ext cx="381836" cy="276999"/>
          </a:xfrm>
          <a:prstGeom prst="rect">
            <a:avLst/>
          </a:prstGeom>
          <a:noFill/>
        </p:spPr>
        <p:txBody>
          <a:bodyPr wrap="none" rtlCol="1">
            <a:spAutoFit/>
          </a:bodyPr>
          <a:lstStyle/>
          <a:p>
            <a:r>
              <a:rPr lang="en-US" sz="1200" dirty="0" smtClean="0"/>
              <a:t>(b)</a:t>
            </a:r>
            <a:endParaRPr lang="fa-IR" sz="1200" dirty="0"/>
          </a:p>
        </p:txBody>
      </p:sp>
      <p:pic>
        <p:nvPicPr>
          <p:cNvPr id="23" name="Picture 22"/>
          <p:cNvPicPr>
            <a:picLocks noChangeAspect="1"/>
          </p:cNvPicPr>
          <p:nvPr/>
        </p:nvPicPr>
        <p:blipFill rotWithShape="1">
          <a:blip r:embed="rId4"/>
          <a:srcRect l="13636" t="22321" r="18471" b="41780"/>
          <a:stretch/>
        </p:blipFill>
        <p:spPr>
          <a:xfrm>
            <a:off x="1572754" y="3169191"/>
            <a:ext cx="3988909" cy="1270509"/>
          </a:xfrm>
          <a:prstGeom prst="rect">
            <a:avLst/>
          </a:prstGeom>
        </p:spPr>
      </p:pic>
      <p:sp>
        <p:nvSpPr>
          <p:cNvPr id="26" name="Text Box 78"/>
          <p:cNvSpPr txBox="1"/>
          <p:nvPr/>
        </p:nvSpPr>
        <p:spPr>
          <a:xfrm>
            <a:off x="5093170" y="3268431"/>
            <a:ext cx="685801" cy="2349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rtl="1">
              <a:lnSpc>
                <a:spcPct val="107000"/>
              </a:lnSpc>
              <a:spcAft>
                <a:spcPts val="800"/>
              </a:spcAft>
            </a:pPr>
            <a:r>
              <a:rPr lang="en-US" sz="600" dirty="0">
                <a:latin typeface="Times New Roman" panose="02020603050405020304" pitchFamily="18" charset="0"/>
                <a:ea typeface="Calibri" panose="020F0502020204030204" pitchFamily="34" charset="0"/>
                <a:cs typeface="Arial" panose="020B0604020202020204" pitchFamily="34" charset="0"/>
              </a:rPr>
              <a:t>MWCNT </a:t>
            </a:r>
            <a:endParaRPr lang="en-US" sz="1000" dirty="0">
              <a:effectLst/>
              <a:ea typeface="Calibri" panose="020F0502020204030204" pitchFamily="34" charset="0"/>
              <a:cs typeface="Arial" panose="020B0604020202020204" pitchFamily="34" charset="0"/>
            </a:endParaRPr>
          </a:p>
        </p:txBody>
      </p:sp>
      <p:pic>
        <p:nvPicPr>
          <p:cNvPr id="27" name="Picture 26"/>
          <p:cNvPicPr>
            <a:picLocks noChangeAspect="1"/>
          </p:cNvPicPr>
          <p:nvPr/>
        </p:nvPicPr>
        <p:blipFill rotWithShape="1">
          <a:blip r:embed="rId5"/>
          <a:srcRect l="13451" t="35229" r="18934" b="21344"/>
          <a:stretch/>
        </p:blipFill>
        <p:spPr>
          <a:xfrm>
            <a:off x="6182833" y="3120937"/>
            <a:ext cx="3841700" cy="1355789"/>
          </a:xfrm>
          <a:prstGeom prst="rect">
            <a:avLst/>
          </a:prstGeom>
        </p:spPr>
      </p:pic>
      <p:sp>
        <p:nvSpPr>
          <p:cNvPr id="28" name="Isosceles Triangle 27"/>
          <p:cNvSpPr/>
          <p:nvPr/>
        </p:nvSpPr>
        <p:spPr>
          <a:xfrm>
            <a:off x="7137141" y="3848460"/>
            <a:ext cx="46037" cy="44450"/>
          </a:xfrm>
          <a:prstGeom prst="triangle">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fa-IR"/>
          </a:p>
        </p:txBody>
      </p:sp>
      <p:sp>
        <p:nvSpPr>
          <p:cNvPr id="29" name="Isosceles Triangle 28"/>
          <p:cNvSpPr/>
          <p:nvPr/>
        </p:nvSpPr>
        <p:spPr>
          <a:xfrm>
            <a:off x="7713404" y="3695255"/>
            <a:ext cx="44450" cy="46038"/>
          </a:xfrm>
          <a:prstGeom prst="triangle">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fa-IR"/>
          </a:p>
        </p:txBody>
      </p:sp>
      <p:sp>
        <p:nvSpPr>
          <p:cNvPr id="30" name="Isosceles Triangle 29"/>
          <p:cNvSpPr/>
          <p:nvPr/>
        </p:nvSpPr>
        <p:spPr>
          <a:xfrm>
            <a:off x="9599789" y="3372955"/>
            <a:ext cx="44450" cy="44450"/>
          </a:xfrm>
          <a:prstGeom prst="triangle">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fa-IR"/>
          </a:p>
        </p:txBody>
      </p:sp>
      <p:sp>
        <p:nvSpPr>
          <p:cNvPr id="31" name="Isosceles Triangle 30"/>
          <p:cNvSpPr/>
          <p:nvPr/>
        </p:nvSpPr>
        <p:spPr>
          <a:xfrm>
            <a:off x="9209897" y="3639416"/>
            <a:ext cx="44450" cy="46038"/>
          </a:xfrm>
          <a:prstGeom prst="triangle">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fa-IR"/>
          </a:p>
        </p:txBody>
      </p:sp>
      <p:sp>
        <p:nvSpPr>
          <p:cNvPr id="32" name="Isosceles Triangle 31"/>
          <p:cNvSpPr/>
          <p:nvPr/>
        </p:nvSpPr>
        <p:spPr>
          <a:xfrm>
            <a:off x="8305018" y="3834691"/>
            <a:ext cx="44450" cy="46037"/>
          </a:xfrm>
          <a:prstGeom prst="triangle">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fa-IR"/>
          </a:p>
        </p:txBody>
      </p:sp>
      <p:sp>
        <p:nvSpPr>
          <p:cNvPr id="33" name="Isosceles Triangle 32"/>
          <p:cNvSpPr/>
          <p:nvPr/>
        </p:nvSpPr>
        <p:spPr>
          <a:xfrm>
            <a:off x="8792383" y="3962760"/>
            <a:ext cx="44450" cy="44450"/>
          </a:xfrm>
          <a:prstGeom prst="triangle">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fa-IR"/>
          </a:p>
        </p:txBody>
      </p:sp>
      <p:sp>
        <p:nvSpPr>
          <p:cNvPr id="34" name="Isosceles Triangle 33"/>
          <p:cNvSpPr/>
          <p:nvPr/>
        </p:nvSpPr>
        <p:spPr>
          <a:xfrm>
            <a:off x="8956403" y="3799247"/>
            <a:ext cx="46038" cy="46037"/>
          </a:xfrm>
          <a:prstGeom prst="triangle">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fa-IR"/>
          </a:p>
        </p:txBody>
      </p:sp>
      <p:sp>
        <p:nvSpPr>
          <p:cNvPr id="35" name="Oval 34"/>
          <p:cNvSpPr/>
          <p:nvPr/>
        </p:nvSpPr>
        <p:spPr>
          <a:xfrm>
            <a:off x="9599789" y="3264577"/>
            <a:ext cx="44450" cy="44450"/>
          </a:xfrm>
          <a:prstGeom prst="ellipse">
            <a:avLst/>
          </a:prstGeom>
          <a:solidFill>
            <a:srgbClr val="0070C0"/>
          </a:solid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fa-IR"/>
          </a:p>
        </p:txBody>
      </p:sp>
      <p:sp>
        <p:nvSpPr>
          <p:cNvPr id="36" name="Oval 35"/>
          <p:cNvSpPr/>
          <p:nvPr/>
        </p:nvSpPr>
        <p:spPr>
          <a:xfrm>
            <a:off x="7483459" y="3780198"/>
            <a:ext cx="44450" cy="44450"/>
          </a:xfrm>
          <a:prstGeom prst="ellipse">
            <a:avLst/>
          </a:prstGeom>
          <a:solidFill>
            <a:srgbClr val="0070C0"/>
          </a:solid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fa-IR"/>
          </a:p>
        </p:txBody>
      </p:sp>
      <p:sp>
        <p:nvSpPr>
          <p:cNvPr id="37" name="Isosceles Triangle 36"/>
          <p:cNvSpPr/>
          <p:nvPr/>
        </p:nvSpPr>
        <p:spPr>
          <a:xfrm>
            <a:off x="7948967" y="3253462"/>
            <a:ext cx="44450" cy="46038"/>
          </a:xfrm>
          <a:prstGeom prst="triangle">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fa-IR"/>
          </a:p>
        </p:txBody>
      </p:sp>
      <p:sp>
        <p:nvSpPr>
          <p:cNvPr id="38" name="Text Box 78"/>
          <p:cNvSpPr txBox="1"/>
          <p:nvPr/>
        </p:nvSpPr>
        <p:spPr>
          <a:xfrm>
            <a:off x="9581937" y="3198237"/>
            <a:ext cx="685801" cy="2349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rtl="1">
              <a:lnSpc>
                <a:spcPct val="107000"/>
              </a:lnSpc>
              <a:spcAft>
                <a:spcPts val="800"/>
              </a:spcAft>
            </a:pPr>
            <a:r>
              <a:rPr lang="en-US" sz="600" dirty="0">
                <a:latin typeface="Times New Roman" panose="02020603050405020304" pitchFamily="18" charset="0"/>
                <a:ea typeface="Calibri" panose="020F0502020204030204" pitchFamily="34" charset="0"/>
                <a:cs typeface="Arial" panose="020B0604020202020204" pitchFamily="34" charset="0"/>
              </a:rPr>
              <a:t>MWCNT </a:t>
            </a:r>
            <a:endParaRPr lang="en-US" sz="1000" dirty="0">
              <a:effectLst/>
              <a:ea typeface="Calibri" panose="020F0502020204030204" pitchFamily="34" charset="0"/>
              <a:cs typeface="Arial" panose="020B0604020202020204" pitchFamily="34" charset="0"/>
            </a:endParaRPr>
          </a:p>
        </p:txBody>
      </p:sp>
      <p:sp>
        <p:nvSpPr>
          <p:cNvPr id="39" name="Text Box 79"/>
          <p:cNvSpPr txBox="1"/>
          <p:nvPr/>
        </p:nvSpPr>
        <p:spPr>
          <a:xfrm>
            <a:off x="9580722" y="3298778"/>
            <a:ext cx="595312" cy="3429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marL="0" marR="0" algn="l" rtl="1">
              <a:lnSpc>
                <a:spcPct val="107000"/>
              </a:lnSpc>
              <a:spcBef>
                <a:spcPts val="0"/>
              </a:spcBef>
              <a:spcAft>
                <a:spcPts val="800"/>
              </a:spcAft>
            </a:pPr>
            <a:r>
              <a:rPr lang="en-US" sz="600" dirty="0">
                <a:effectLst/>
                <a:latin typeface="Times New Roman" panose="02020603050405020304" pitchFamily="18" charset="0"/>
                <a:ea typeface="Calibri" panose="020F0502020204030204" pitchFamily="34" charset="0"/>
                <a:cs typeface="Arial" panose="020B0604020202020204" pitchFamily="34" charset="0"/>
              </a:rPr>
              <a:t>Fe3O4</a:t>
            </a:r>
            <a:endParaRPr lang="en-US" sz="1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961071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92361-B0FB-4630-84F8-FB9889B2F01B}"/>
              </a:ext>
            </a:extLst>
          </p:cNvPr>
          <p:cNvSpPr>
            <a:spLocks noGrp="1"/>
          </p:cNvSpPr>
          <p:nvPr>
            <p:ph type="title"/>
          </p:nvPr>
        </p:nvSpPr>
        <p:spPr>
          <a:xfrm>
            <a:off x="528030" y="776584"/>
            <a:ext cx="9613905" cy="1020318"/>
          </a:xfrm>
        </p:spPr>
        <p:txBody>
          <a:bodyPr/>
          <a:lstStyle/>
          <a:p>
            <a:pPr rtl="1"/>
            <a:r>
              <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Conclusions</a:t>
            </a:r>
          </a:p>
        </p:txBody>
      </p:sp>
      <p:sp>
        <p:nvSpPr>
          <p:cNvPr id="7" name="Content Placeholder 6">
            <a:extLst>
              <a:ext uri="{FF2B5EF4-FFF2-40B4-BE49-F238E27FC236}">
                <a16:creationId xmlns:a16="http://schemas.microsoft.com/office/drawing/2014/main" xmlns="" id="{CD442CE5-F8ED-4F59-87AA-1AD0444EF037}"/>
              </a:ext>
            </a:extLst>
          </p:cNvPr>
          <p:cNvSpPr>
            <a:spLocks noGrp="1"/>
          </p:cNvSpPr>
          <p:nvPr>
            <p:ph idx="1"/>
          </p:nvPr>
        </p:nvSpPr>
        <p:spPr>
          <a:xfrm>
            <a:off x="372141" y="2336873"/>
            <a:ext cx="11621386" cy="4191518"/>
          </a:xfrm>
        </p:spPr>
        <p:txBody>
          <a:bodyPr>
            <a:normAutofit/>
          </a:bodyPr>
          <a:lstStyle/>
          <a:p>
            <a:pPr marL="0" indent="0" algn="just">
              <a:buNone/>
            </a:pPr>
            <a:r>
              <a:rPr lang="en-US" sz="2000" dirty="0" err="1" smtClean="0">
                <a:cs typeface="B Nazanin" panose="00000400000000000000" pitchFamily="2" charset="-78"/>
              </a:rPr>
              <a:t>Pd</a:t>
            </a:r>
            <a:r>
              <a:rPr lang="en-US" sz="2000" dirty="0" smtClean="0">
                <a:cs typeface="B Nazanin" panose="00000400000000000000" pitchFamily="2" charset="-78"/>
              </a:rPr>
              <a:t>-PH@CNT-CSMNPs </a:t>
            </a:r>
            <a:r>
              <a:rPr lang="en-US" sz="2000" dirty="0" err="1">
                <a:cs typeface="B Nazanin" panose="00000400000000000000" pitchFamily="2" charset="-78"/>
              </a:rPr>
              <a:t>Nano</a:t>
            </a:r>
            <a:r>
              <a:rPr lang="en-US" sz="2000" dirty="0">
                <a:cs typeface="B Nazanin" panose="00000400000000000000" pitchFamily="2" charset="-78"/>
              </a:rPr>
              <a:t>-magnetic catalyst was prepared by a simple process and characterized by Fourier-transform infrared (FT-IR), ultraviolet-visible (UV-Vis), X-ray powder diffraction (XRD), Elemental mapping, Energy-Dispersive Spectroscopy (EDS), Vibrating sample magnetometer (VSM), scanning electron microscope (SEM), and Histogram analysis method. The </a:t>
            </a:r>
            <a:r>
              <a:rPr lang="en-US" sz="2000" dirty="0" err="1" smtClean="0">
                <a:cs typeface="B Nazanin" panose="00000400000000000000" pitchFamily="2" charset="-78"/>
              </a:rPr>
              <a:t>Pd</a:t>
            </a:r>
            <a:r>
              <a:rPr lang="en-US" sz="2000" dirty="0" smtClean="0">
                <a:cs typeface="B Nazanin" panose="00000400000000000000" pitchFamily="2" charset="-78"/>
              </a:rPr>
              <a:t>-PH@CNT-CSMNPs </a:t>
            </a:r>
            <a:r>
              <a:rPr lang="en-US" sz="2000" dirty="0">
                <a:cs typeface="B Nazanin" panose="00000400000000000000" pitchFamily="2" charset="-78"/>
              </a:rPr>
              <a:t>catalyst was magnetically active, so due to its Magnetic iron oxide nanoparticles as well as palladium metal, it was a great potential application for catalysis in the Suzuki- </a:t>
            </a:r>
            <a:r>
              <a:rPr lang="en-US" sz="2000" dirty="0" err="1">
                <a:cs typeface="B Nazanin" panose="00000400000000000000" pitchFamily="2" charset="-78"/>
              </a:rPr>
              <a:t>Miyaura</a:t>
            </a:r>
            <a:r>
              <a:rPr lang="en-US" sz="2000" dirty="0">
                <a:cs typeface="B Nazanin" panose="00000400000000000000" pitchFamily="2" charset="-78"/>
              </a:rPr>
              <a:t> coupling reactions. The optimum condition </a:t>
            </a:r>
            <a:r>
              <a:rPr lang="en-US" sz="2000" dirty="0" smtClean="0">
                <a:cs typeface="B Nazanin" panose="00000400000000000000" pitchFamily="2" charset="-78"/>
              </a:rPr>
              <a:t>of the </a:t>
            </a:r>
            <a:r>
              <a:rPr lang="en-US" sz="2000" dirty="0" err="1">
                <a:cs typeface="B Nazanin" panose="00000400000000000000" pitchFamily="2" charset="-78"/>
              </a:rPr>
              <a:t>Nano</a:t>
            </a:r>
            <a:r>
              <a:rPr lang="en-US" sz="2000" dirty="0">
                <a:cs typeface="B Nazanin" panose="00000400000000000000" pitchFamily="2" charset="-78"/>
              </a:rPr>
              <a:t>-magnetic catalyst </a:t>
            </a:r>
            <a:r>
              <a:rPr lang="en-US" sz="2000" dirty="0" err="1" smtClean="0">
                <a:cs typeface="B Nazanin" panose="00000400000000000000" pitchFamily="2" charset="-78"/>
              </a:rPr>
              <a:t>Pd</a:t>
            </a:r>
            <a:r>
              <a:rPr lang="en-US" sz="2000" dirty="0" smtClean="0">
                <a:cs typeface="B Nazanin" panose="00000400000000000000" pitchFamily="2" charset="-78"/>
              </a:rPr>
              <a:t>-PH@CNT-CSMNPs </a:t>
            </a:r>
            <a:r>
              <a:rPr lang="en-US" sz="2000" dirty="0">
                <a:cs typeface="B Nazanin" panose="00000400000000000000" pitchFamily="2" charset="-78"/>
              </a:rPr>
              <a:t>for 4-Nitro-biphenyl production was investigated in this work. Overall, this </a:t>
            </a:r>
            <a:r>
              <a:rPr lang="en-US" sz="2000" dirty="0" err="1">
                <a:cs typeface="B Nazanin" panose="00000400000000000000" pitchFamily="2" charset="-78"/>
              </a:rPr>
              <a:t>Nano</a:t>
            </a:r>
            <a:r>
              <a:rPr lang="en-US" sz="2000" dirty="0">
                <a:cs typeface="B Nazanin" panose="00000400000000000000" pitchFamily="2" charset="-78"/>
              </a:rPr>
              <a:t>-magnetic catalyst showed good results of sensitivity, repeatability, and stability. Most importantly, </a:t>
            </a:r>
            <a:r>
              <a:rPr lang="en-US" sz="2000" dirty="0" smtClean="0">
                <a:cs typeface="B Nazanin" panose="00000400000000000000" pitchFamily="2" charset="-78"/>
              </a:rPr>
              <a:t>catalyst </a:t>
            </a:r>
            <a:r>
              <a:rPr lang="en-US" sz="2000" dirty="0">
                <a:cs typeface="B Nazanin" panose="00000400000000000000" pitchFamily="2" charset="-78"/>
              </a:rPr>
              <a:t>recycling is quite facile and </a:t>
            </a:r>
            <a:r>
              <a:rPr lang="en-US" sz="2000" dirty="0" smtClean="0">
                <a:cs typeface="B Nazanin" panose="00000400000000000000" pitchFamily="2" charset="-78"/>
              </a:rPr>
              <a:t>has excellent </a:t>
            </a:r>
            <a:r>
              <a:rPr lang="en-US" sz="2000" dirty="0">
                <a:cs typeface="B Nazanin" panose="00000400000000000000" pitchFamily="2" charset="-78"/>
              </a:rPr>
              <a:t>recyclability even after six cycles without any loss of efficiency.</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7740" y="653850"/>
            <a:ext cx="1265786" cy="1265786"/>
          </a:xfrm>
          <a:prstGeom prst="rect">
            <a:avLst/>
          </a:prstGeom>
        </p:spPr>
      </p:pic>
    </p:spTree>
    <p:extLst>
      <p:ext uri="{BB962C8B-B14F-4D97-AF65-F5344CB8AC3E}">
        <p14:creationId xmlns:p14="http://schemas.microsoft.com/office/powerpoint/2010/main" val="21735790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92361-B0FB-4630-84F8-FB9889B2F01B}"/>
              </a:ext>
            </a:extLst>
          </p:cNvPr>
          <p:cNvSpPr>
            <a:spLocks noGrp="1"/>
          </p:cNvSpPr>
          <p:nvPr>
            <p:ph type="title"/>
          </p:nvPr>
        </p:nvSpPr>
        <p:spPr>
          <a:xfrm>
            <a:off x="528030" y="776584"/>
            <a:ext cx="9613905" cy="1020318"/>
          </a:xfrm>
        </p:spPr>
        <p:txBody>
          <a:bodyPr/>
          <a:lstStyle/>
          <a:p>
            <a:r>
              <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Acknowledgments</a:t>
            </a:r>
          </a:p>
        </p:txBody>
      </p:sp>
      <p:sp>
        <p:nvSpPr>
          <p:cNvPr id="7" name="Content Placeholder 6">
            <a:extLst>
              <a:ext uri="{FF2B5EF4-FFF2-40B4-BE49-F238E27FC236}">
                <a16:creationId xmlns:a16="http://schemas.microsoft.com/office/drawing/2014/main" xmlns="" id="{CD442CE5-F8ED-4F59-87AA-1AD0444EF037}"/>
              </a:ext>
            </a:extLst>
          </p:cNvPr>
          <p:cNvSpPr>
            <a:spLocks noGrp="1"/>
          </p:cNvSpPr>
          <p:nvPr>
            <p:ph idx="1"/>
          </p:nvPr>
        </p:nvSpPr>
        <p:spPr>
          <a:xfrm>
            <a:off x="1446027" y="3155580"/>
            <a:ext cx="9027043" cy="2330820"/>
          </a:xfrm>
        </p:spPr>
        <p:txBody>
          <a:bodyPr>
            <a:normAutofit/>
          </a:bodyPr>
          <a:lstStyle/>
          <a:p>
            <a:pPr marL="0" indent="0" algn="ctr" rtl="1">
              <a:buNone/>
            </a:pPr>
            <a:r>
              <a:rPr lang="en-US" sz="3200" dirty="0">
                <a:cs typeface="B Zar" panose="00000400000000000000" pitchFamily="2" charset="-78"/>
              </a:rPr>
              <a:t>We are grateful to Bu-Ali-</a:t>
            </a:r>
            <a:r>
              <a:rPr lang="en-US" sz="3200" dirty="0" err="1">
                <a:cs typeface="B Zar" panose="00000400000000000000" pitchFamily="2" charset="-78"/>
              </a:rPr>
              <a:t>Sina</a:t>
            </a:r>
            <a:r>
              <a:rPr lang="en-US" sz="3200" dirty="0">
                <a:cs typeface="B Zar" panose="00000400000000000000" pitchFamily="2" charset="-78"/>
              </a:rPr>
              <a:t> University for financial </a:t>
            </a:r>
            <a:r>
              <a:rPr lang="en-US" sz="3200" dirty="0" smtClean="0">
                <a:cs typeface="B Zar" panose="00000400000000000000" pitchFamily="2" charset="-78"/>
              </a:rPr>
              <a:t>support</a:t>
            </a:r>
            <a:endParaRPr lang="en-US" sz="3200" dirty="0">
              <a:cs typeface="B Zar" panose="00000400000000000000" pitchFamily="2" charset="-78"/>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7740" y="653850"/>
            <a:ext cx="1265786" cy="1265786"/>
          </a:xfrm>
          <a:prstGeom prst="rect">
            <a:avLst/>
          </a:prstGeom>
        </p:spPr>
      </p:pic>
    </p:spTree>
    <p:extLst>
      <p:ext uri="{BB962C8B-B14F-4D97-AF65-F5344CB8AC3E}">
        <p14:creationId xmlns:p14="http://schemas.microsoft.com/office/powerpoint/2010/main" val="24224916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92361-B0FB-4630-84F8-FB9889B2F01B}"/>
              </a:ext>
            </a:extLst>
          </p:cNvPr>
          <p:cNvSpPr>
            <a:spLocks noGrp="1"/>
          </p:cNvSpPr>
          <p:nvPr>
            <p:ph type="title"/>
          </p:nvPr>
        </p:nvSpPr>
        <p:spPr>
          <a:xfrm>
            <a:off x="528030" y="776584"/>
            <a:ext cx="9613905" cy="1020318"/>
          </a:xfrm>
        </p:spPr>
        <p:txBody>
          <a:bodyPr/>
          <a:lstStyle/>
          <a:p>
            <a:pPr algn="l"/>
            <a:r>
              <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References</a:t>
            </a:r>
          </a:p>
        </p:txBody>
      </p:sp>
      <p:sp>
        <p:nvSpPr>
          <p:cNvPr id="7" name="Content Placeholder 6">
            <a:extLst>
              <a:ext uri="{FF2B5EF4-FFF2-40B4-BE49-F238E27FC236}">
                <a16:creationId xmlns:a16="http://schemas.microsoft.com/office/drawing/2014/main" xmlns="" id="{CD442CE5-F8ED-4F59-87AA-1AD0444EF037}"/>
              </a:ext>
            </a:extLst>
          </p:cNvPr>
          <p:cNvSpPr>
            <a:spLocks noGrp="1"/>
          </p:cNvSpPr>
          <p:nvPr>
            <p:ph idx="1"/>
          </p:nvPr>
        </p:nvSpPr>
        <p:spPr>
          <a:xfrm>
            <a:off x="194342" y="2032072"/>
            <a:ext cx="11621386" cy="4191518"/>
          </a:xfrm>
        </p:spPr>
        <p:txBody>
          <a:bodyPr>
            <a:noAutofit/>
          </a:bodyPr>
          <a:lstStyle/>
          <a:p>
            <a:pPr marL="457200" lvl="0" indent="-457200">
              <a:buFont typeface="+mj-lt"/>
              <a:buAutoNum type="arabicPeriod"/>
            </a:pPr>
            <a:r>
              <a:rPr lang="en-US" sz="1100" dirty="0" err="1"/>
              <a:t>Moghadam</a:t>
            </a:r>
            <a:r>
              <a:rPr lang="en-US" sz="1100" dirty="0"/>
              <a:t> M, </a:t>
            </a:r>
            <a:r>
              <a:rPr lang="en-US" sz="1100" dirty="0" err="1"/>
              <a:t>Tangestaninejad</a:t>
            </a:r>
            <a:r>
              <a:rPr lang="en-US" sz="1100" dirty="0"/>
              <a:t> S, </a:t>
            </a:r>
            <a:r>
              <a:rPr lang="en-US" sz="1100" dirty="0" err="1"/>
              <a:t>Mirkhani</a:t>
            </a:r>
            <a:r>
              <a:rPr lang="en-US" sz="1100" dirty="0"/>
              <a:t> V, </a:t>
            </a:r>
            <a:r>
              <a:rPr lang="en-US" sz="1100" dirty="0" err="1"/>
              <a:t>Mohammadpoor-Baltork</a:t>
            </a:r>
            <a:r>
              <a:rPr lang="en-US" sz="1100" dirty="0"/>
              <a:t> I, </a:t>
            </a:r>
            <a:r>
              <a:rPr lang="en-US" sz="1100" dirty="0" err="1"/>
              <a:t>Mirbagheri</a:t>
            </a:r>
            <a:r>
              <a:rPr lang="en-US" sz="1100" dirty="0"/>
              <a:t> NS. Molybdenum </a:t>
            </a:r>
            <a:r>
              <a:rPr lang="en-US" sz="1100" dirty="0" err="1"/>
              <a:t>hexacarbonyl</a:t>
            </a:r>
            <a:r>
              <a:rPr lang="en-US" sz="1100" dirty="0"/>
              <a:t> supported on functionalized multi-wall carbon nanotubes: Efficient and highly reusable catalysts for </a:t>
            </a:r>
            <a:r>
              <a:rPr lang="en-US" sz="1100" dirty="0" err="1"/>
              <a:t>epoxidation</a:t>
            </a:r>
            <a:r>
              <a:rPr lang="en-US" sz="1100" dirty="0"/>
              <a:t> of alkenes with </a:t>
            </a:r>
            <a:r>
              <a:rPr lang="en-US" sz="1100" dirty="0" err="1"/>
              <a:t>tert</a:t>
            </a:r>
            <a:r>
              <a:rPr lang="en-US" sz="1100" dirty="0"/>
              <a:t>-butyl </a:t>
            </a:r>
            <a:r>
              <a:rPr lang="en-US" sz="1100" dirty="0" err="1"/>
              <a:t>hydroperoxide</a:t>
            </a:r>
            <a:r>
              <a:rPr lang="en-US" sz="1100" dirty="0"/>
              <a:t>. Journal of Organometallic Chemistry. 2010 Aug 1;695(17):2014-21</a:t>
            </a:r>
            <a:r>
              <a:rPr lang="en-US" sz="1100" dirty="0" smtClean="0"/>
              <a:t>.</a:t>
            </a:r>
          </a:p>
          <a:p>
            <a:pPr marL="457200" lvl="0" indent="-457200">
              <a:buFont typeface="+mj-lt"/>
              <a:buAutoNum type="arabicPeriod"/>
            </a:pPr>
            <a:r>
              <a:rPr lang="en-US" sz="1100" dirty="0"/>
              <a:t>Iijima S, </a:t>
            </a:r>
            <a:r>
              <a:rPr lang="en-US" sz="1100" dirty="0" err="1"/>
              <a:t>Ichihashi</a:t>
            </a:r>
            <a:r>
              <a:rPr lang="en-US" sz="1100" dirty="0"/>
              <a:t> T. Single-shell carbon nanotubes of 1-nm diameter. nature. 1993 Jun;363(6430):603-5</a:t>
            </a:r>
            <a:r>
              <a:rPr lang="en-US" sz="1100" dirty="0" smtClean="0"/>
              <a:t>.</a:t>
            </a:r>
          </a:p>
          <a:p>
            <a:pPr marL="457200" lvl="0" indent="-457200">
              <a:buFont typeface="+mj-lt"/>
              <a:buAutoNum type="arabicPeriod"/>
            </a:pPr>
            <a:r>
              <a:rPr lang="en-US" sz="1100" dirty="0" smtClean="0"/>
              <a:t>Bethune </a:t>
            </a:r>
            <a:r>
              <a:rPr lang="en-US" sz="1100" dirty="0"/>
              <a:t>DS, Kiang CH, De </a:t>
            </a:r>
            <a:r>
              <a:rPr lang="en-US" sz="1100" dirty="0" err="1"/>
              <a:t>Vries</a:t>
            </a:r>
            <a:r>
              <a:rPr lang="en-US" sz="1100" dirty="0"/>
              <a:t> MS, Gorman G, Savoy R, Vazquez J, </a:t>
            </a:r>
            <a:r>
              <a:rPr lang="en-US" sz="1100" dirty="0" err="1"/>
              <a:t>Beyers</a:t>
            </a:r>
            <a:r>
              <a:rPr lang="en-US" sz="1100" dirty="0"/>
              <a:t> R. Cobalt-</a:t>
            </a:r>
            <a:r>
              <a:rPr lang="en-US" sz="1100" dirty="0" err="1"/>
              <a:t>catalysed</a:t>
            </a:r>
            <a:r>
              <a:rPr lang="en-US" sz="1100" dirty="0"/>
              <a:t> growth of carbon nanotubes with single-atomic-layer walls. Nature. 1993 Jun 17;363(6430):605-7</a:t>
            </a:r>
            <a:r>
              <a:rPr lang="en-US" sz="1100" dirty="0" smtClean="0"/>
              <a:t>.</a:t>
            </a:r>
          </a:p>
          <a:p>
            <a:pPr marL="457200" lvl="0" indent="-457200">
              <a:buFont typeface="+mj-lt"/>
              <a:buAutoNum type="arabicPeriod"/>
            </a:pPr>
            <a:r>
              <a:rPr lang="en-US" sz="1100" dirty="0"/>
              <a:t>Bagherzadeh M, </a:t>
            </a:r>
            <a:r>
              <a:rPr lang="en-US" sz="1100" dirty="0" err="1"/>
              <a:t>Kaveh</a:t>
            </a:r>
            <a:r>
              <a:rPr lang="en-US" sz="1100" dirty="0"/>
              <a:t> R, </a:t>
            </a:r>
            <a:r>
              <a:rPr lang="en-US" sz="1100" dirty="0" err="1"/>
              <a:t>Mahmoudi</a:t>
            </a:r>
            <a:r>
              <a:rPr lang="en-US" sz="1100" dirty="0"/>
              <a:t> H. Facile synthesis of a recyclable </a:t>
            </a:r>
            <a:r>
              <a:rPr lang="en-US" sz="1100" dirty="0" err="1"/>
              <a:t>Pd-rGO</a:t>
            </a:r>
            <a:r>
              <a:rPr lang="en-US" sz="1100" dirty="0"/>
              <a:t>/CNT/</a:t>
            </a:r>
            <a:r>
              <a:rPr lang="en-US" sz="1100" dirty="0" err="1"/>
              <a:t>CaFe</a:t>
            </a:r>
            <a:r>
              <a:rPr lang="en-US" sz="1100" dirty="0"/>
              <a:t> 2 O 4 </a:t>
            </a:r>
            <a:r>
              <a:rPr lang="en-US" sz="1100" dirty="0" err="1"/>
              <a:t>nanocomposite</a:t>
            </a:r>
            <a:r>
              <a:rPr lang="en-US" sz="1100" dirty="0"/>
              <a:t> with high multifunctional </a:t>
            </a:r>
            <a:r>
              <a:rPr lang="en-US" sz="1100" dirty="0" err="1"/>
              <a:t>photocatalytic</a:t>
            </a:r>
            <a:r>
              <a:rPr lang="en-US" sz="1100" dirty="0"/>
              <a:t> activity under visible light irradiation. Journal of Materials Chemistry A. 2019;7(27):16257-66</a:t>
            </a:r>
            <a:r>
              <a:rPr lang="en-US" sz="1100" dirty="0" smtClean="0"/>
              <a:t>.</a:t>
            </a:r>
          </a:p>
          <a:p>
            <a:pPr marL="457200" lvl="0" indent="-457200">
              <a:buFont typeface="+mj-lt"/>
              <a:buAutoNum type="arabicPeriod"/>
            </a:pPr>
            <a:r>
              <a:rPr lang="en-US" sz="1100" dirty="0" err="1"/>
              <a:t>Bergemann</a:t>
            </a:r>
            <a:r>
              <a:rPr lang="en-US" sz="1100" dirty="0"/>
              <a:t> C, Müller-Schulte D, Oster JA, à Brassard L, </a:t>
            </a:r>
            <a:r>
              <a:rPr lang="en-US" sz="1100" dirty="0" err="1"/>
              <a:t>Lübbe</a:t>
            </a:r>
            <a:r>
              <a:rPr lang="en-US" sz="1100" dirty="0"/>
              <a:t> AS. Magnetic ion-exchange </a:t>
            </a:r>
            <a:r>
              <a:rPr lang="en-US" sz="1100" dirty="0" err="1"/>
              <a:t>nano</a:t>
            </a:r>
            <a:r>
              <a:rPr lang="en-US" sz="1100" dirty="0"/>
              <a:t>-and </a:t>
            </a:r>
            <a:r>
              <a:rPr lang="en-US" sz="1100" dirty="0" err="1"/>
              <a:t>microparticles</a:t>
            </a:r>
            <a:r>
              <a:rPr lang="en-US" sz="1100" dirty="0"/>
              <a:t> for medical, biochemical and molecular biological applications. Journal of Magnetism and Magnetic Materials. 1999 Apr 1;194(1-3):45-52</a:t>
            </a:r>
            <a:r>
              <a:rPr lang="en-US" sz="1100" dirty="0" smtClean="0"/>
              <a:t>.</a:t>
            </a:r>
          </a:p>
          <a:p>
            <a:pPr marL="457200" lvl="0" indent="-457200">
              <a:buFont typeface="+mj-lt"/>
              <a:buAutoNum type="arabicPeriod"/>
            </a:pPr>
            <a:r>
              <a:rPr lang="en-US" sz="1100" dirty="0"/>
              <a:t>Chen B, Wang S, Zhang Q, Huang Y. Highly stable magnetic </a:t>
            </a:r>
            <a:r>
              <a:rPr lang="en-US" sz="1100" dirty="0" err="1"/>
              <a:t>multiwalled</a:t>
            </a:r>
            <a:r>
              <a:rPr lang="en-US" sz="1100" dirty="0"/>
              <a:t> carbon nanotube composites for solid-phase extraction of linear </a:t>
            </a:r>
            <a:r>
              <a:rPr lang="en-US" sz="1100" dirty="0" err="1"/>
              <a:t>alkylbenzene</a:t>
            </a:r>
            <a:r>
              <a:rPr lang="en-US" sz="1100" dirty="0"/>
              <a:t> </a:t>
            </a:r>
            <a:r>
              <a:rPr lang="en-US" sz="1100" dirty="0" err="1"/>
              <a:t>sulfonates</a:t>
            </a:r>
            <a:r>
              <a:rPr lang="en-US" sz="1100" dirty="0"/>
              <a:t> in environmental water samples prior to high-performance liquid chromatography analysis. Analyst. 2012;137(5):1232-40</a:t>
            </a:r>
            <a:r>
              <a:rPr lang="en-US" sz="1100" dirty="0" smtClean="0"/>
              <a:t>.</a:t>
            </a:r>
          </a:p>
          <a:p>
            <a:pPr marL="457200" lvl="0" indent="-457200">
              <a:buFont typeface="+mj-lt"/>
              <a:buAutoNum type="arabicPeriod"/>
            </a:pPr>
            <a:r>
              <a:rPr lang="en-US" sz="1100" dirty="0"/>
              <a:t>Yang HH, Zhang SQ, Chen XL, Zhuang ZX, Xu JG, Wang XR. Magnetite-containing spherical silica nanoparticles for </a:t>
            </a:r>
            <a:r>
              <a:rPr lang="en-US" sz="1100" dirty="0" err="1"/>
              <a:t>biocatalysis</a:t>
            </a:r>
            <a:r>
              <a:rPr lang="en-US" sz="1100" dirty="0"/>
              <a:t> and </a:t>
            </a:r>
            <a:r>
              <a:rPr lang="en-US" sz="1100" dirty="0" err="1"/>
              <a:t>bioseparations</a:t>
            </a:r>
            <a:r>
              <a:rPr lang="en-US" sz="1100" dirty="0"/>
              <a:t>. Analytical chemistry. 2004 Mar 1;76(5):1316-21</a:t>
            </a:r>
            <a:r>
              <a:rPr lang="en-US" sz="1100" dirty="0" smtClean="0"/>
              <a:t>.</a:t>
            </a:r>
          </a:p>
          <a:p>
            <a:pPr marL="457200" lvl="0" indent="-457200">
              <a:buFont typeface="+mj-lt"/>
              <a:buAutoNum type="arabicPeriod"/>
            </a:pPr>
            <a:r>
              <a:rPr lang="en-US" sz="1100" dirty="0"/>
              <a:t>Jiang Y, Li G, Li X, Lu S, Wang L, Zhang X. Water-dispersible Fe 3 O 4 nanowires as efficient supports for noble-metal </a:t>
            </a:r>
            <a:r>
              <a:rPr lang="en-US" sz="1100" dirty="0" err="1"/>
              <a:t>catalysed</a:t>
            </a:r>
            <a:r>
              <a:rPr lang="en-US" sz="1100" dirty="0"/>
              <a:t> aqueous reactions. Journal of Materials Chemistry A. 2014;2(13):4779-87</a:t>
            </a:r>
            <a:r>
              <a:rPr lang="en-US" sz="1100" dirty="0" smtClean="0"/>
              <a:t>.</a:t>
            </a:r>
          </a:p>
          <a:p>
            <a:pPr marL="457200" lvl="0" indent="-457200">
              <a:buFont typeface="+mj-lt"/>
              <a:buAutoNum type="arabicPeriod"/>
            </a:pPr>
            <a:r>
              <a:rPr lang="en-US" sz="1100" dirty="0"/>
              <a:t>Coker VS, Bennett JA, Telling ND, Henkel T, </a:t>
            </a:r>
            <a:r>
              <a:rPr lang="en-US" sz="1100" dirty="0" err="1"/>
              <a:t>Charnock</a:t>
            </a:r>
            <a:r>
              <a:rPr lang="en-US" sz="1100" dirty="0"/>
              <a:t> JM, van der </a:t>
            </a:r>
            <a:r>
              <a:rPr lang="en-US" sz="1100" dirty="0" err="1"/>
              <a:t>Laan</a:t>
            </a:r>
            <a:r>
              <a:rPr lang="en-US" sz="1100" dirty="0"/>
              <a:t> G, </a:t>
            </a:r>
            <a:r>
              <a:rPr lang="en-US" sz="1100" dirty="0" err="1"/>
              <a:t>Pattrick</a:t>
            </a:r>
            <a:r>
              <a:rPr lang="en-US" sz="1100" dirty="0"/>
              <a:t> RA, Pearce CI, Cutting RS, Shannon IJ, Wood J. Microbial engineering of </a:t>
            </a:r>
            <a:r>
              <a:rPr lang="en-US" sz="1100" dirty="0" err="1"/>
              <a:t>nanoheterostructures</a:t>
            </a:r>
            <a:r>
              <a:rPr lang="en-US" sz="1100" dirty="0"/>
              <a:t>: biological synthesis of a magnetically recoverable palladium </a:t>
            </a:r>
            <a:r>
              <a:rPr lang="en-US" sz="1100" dirty="0" err="1"/>
              <a:t>nanocatalyst</a:t>
            </a:r>
            <a:r>
              <a:rPr lang="en-US" sz="1100" dirty="0"/>
              <a:t>. </a:t>
            </a:r>
            <a:r>
              <a:rPr lang="en-US" sz="1100" dirty="0" err="1"/>
              <a:t>Acs</a:t>
            </a:r>
            <a:r>
              <a:rPr lang="en-US" sz="1100" dirty="0"/>
              <a:t> </a:t>
            </a:r>
            <a:r>
              <a:rPr lang="en-US" sz="1100" dirty="0" err="1"/>
              <a:t>Nano</a:t>
            </a:r>
            <a:r>
              <a:rPr lang="en-US" sz="1100" dirty="0"/>
              <a:t>. 2010 May 25;4(5):2577-84</a:t>
            </a:r>
            <a:r>
              <a:rPr lang="en-US" sz="1100" dirty="0" smtClean="0"/>
              <a:t>.</a:t>
            </a:r>
          </a:p>
          <a:p>
            <a:pPr marL="457200" lvl="0" indent="-457200">
              <a:buFont typeface="+mj-lt"/>
              <a:buAutoNum type="arabicPeriod"/>
            </a:pPr>
            <a:r>
              <a:rPr lang="en-US" sz="1100" dirty="0" err="1"/>
              <a:t>Stöber</a:t>
            </a:r>
            <a:r>
              <a:rPr lang="en-US" sz="1100" dirty="0"/>
              <a:t> W, Fink A, Bohn E. Controlled growth of </a:t>
            </a:r>
            <a:r>
              <a:rPr lang="en-US" sz="1100" dirty="0" err="1"/>
              <a:t>monodisperse</a:t>
            </a:r>
            <a:r>
              <a:rPr lang="en-US" sz="1100" dirty="0"/>
              <a:t> silica spheres in the micron size range. Journal of colloid and interface science. 1968 Jan 1;26(1):62-9</a:t>
            </a:r>
            <a:r>
              <a:rPr lang="en-US" sz="1100" dirty="0" smtClean="0"/>
              <a:t>.</a:t>
            </a:r>
          </a:p>
          <a:p>
            <a:pPr marL="457200" lvl="0" indent="-457200">
              <a:buFont typeface="+mj-lt"/>
              <a:buAutoNum type="arabicPeriod"/>
            </a:pPr>
            <a:r>
              <a:rPr lang="en-US" sz="1100" dirty="0"/>
              <a:t>Eknoian MW, Webb TR, Worley SD, Braswell A, Hadley J. 5-(4-Pyridyl)-5-phenylhydantoin. </a:t>
            </a:r>
            <a:r>
              <a:rPr lang="en-US" sz="1100" dirty="0" err="1"/>
              <a:t>Acta</a:t>
            </a:r>
            <a:r>
              <a:rPr lang="en-US" sz="1100" dirty="0"/>
              <a:t> </a:t>
            </a:r>
            <a:r>
              <a:rPr lang="en-US" sz="1100" dirty="0" err="1"/>
              <a:t>Crystallographica</a:t>
            </a:r>
            <a:r>
              <a:rPr lang="en-US" sz="1100" dirty="0"/>
              <a:t> Section C: Crystal Structure Communications. 1999 Mar 15;55(3):405-7</a:t>
            </a:r>
            <a:r>
              <a:rPr lang="en-US" sz="1100" dirty="0" smtClean="0"/>
              <a:t>.</a:t>
            </a:r>
          </a:p>
          <a:p>
            <a:pPr marL="457200" lvl="0" indent="-457200">
              <a:buFont typeface="+mj-lt"/>
              <a:buAutoNum type="arabicPeriod"/>
            </a:pPr>
            <a:r>
              <a:rPr lang="en-US" sz="1100" dirty="0"/>
              <a:t>Zhan Y, Zhao R, Lei Y, </a:t>
            </a:r>
            <a:r>
              <a:rPr lang="en-US" sz="1100" dirty="0" err="1"/>
              <a:t>Meng</a:t>
            </a:r>
            <a:r>
              <a:rPr lang="en-US" sz="1100" dirty="0"/>
              <a:t> F, </a:t>
            </a:r>
            <a:r>
              <a:rPr lang="en-US" sz="1100" dirty="0" err="1"/>
              <a:t>Zhong</a:t>
            </a:r>
            <a:r>
              <a:rPr lang="en-US" sz="1100" dirty="0"/>
              <a:t> J, Liu X. A novel carbon nanotubes/Fe3O4 inorganic hybrid material: Synthesis, characterization and microwave electromagnetic properties. Journal of magnetism and magnetic materials. 2011 Apr 1;323(7):1006-10.</a:t>
            </a:r>
          </a:p>
          <a:p>
            <a:pPr marL="457200" indent="-457200">
              <a:buFont typeface="+mj-lt"/>
              <a:buAutoNum type="arabicPeriod"/>
            </a:pPr>
            <a:endParaRPr lang="en-US" sz="1100" dirty="0" smtClean="0"/>
          </a:p>
          <a:p>
            <a:pPr marL="457200" lvl="0" indent="-457200">
              <a:buFont typeface="+mj-lt"/>
              <a:buAutoNum type="arabicPeriod"/>
            </a:pPr>
            <a:endParaRPr lang="en-US" sz="11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7740" y="653850"/>
            <a:ext cx="1265786" cy="1265786"/>
          </a:xfrm>
          <a:prstGeom prst="rect">
            <a:avLst/>
          </a:prstGeom>
        </p:spPr>
      </p:pic>
    </p:spTree>
    <p:extLst>
      <p:ext uri="{BB962C8B-B14F-4D97-AF65-F5344CB8AC3E}">
        <p14:creationId xmlns:p14="http://schemas.microsoft.com/office/powerpoint/2010/main" val="42424854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2nd edition)"/>
  <p:tag name="ISPRING_ULTRA_SCORM_COURSE_ID" val="F23E60E0-405C-453B-9F11-104812038162"/>
  <p:tag name="ISPRING_CMI5_LAUNCH_METHOD" val="any window"/>
  <p:tag name="ISPRING_SCORM_RATE_SLIDES" val="1"/>
  <p:tag name="ISPRINGCLOUDFOLDERID" val="1"/>
  <p:tag name="ISPRINGONLINEFOLDERID" val="1"/>
  <p:tag name="ISPRING_OUTPUT_FOLDER" val="[[&quot;\uFFFD\uFFFD\uFFFD\uFFFD{BA9A2F1D-06B8-4553-BFCA-D8521787851E}&quot;,&quot;C:\\Users\\sanat\\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no-video&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PASSING_SCORE" val="100.000000"/>
  <p:tag name="ISPRING_CURRENT_PLAYER_ID" val="universal-no-video"/>
  <p:tag name="ISPRING_FIRST_PUBLISH" val="1"/>
  <p:tag name="ISPRING_ULTRA_SCORM_COURCE_TITLE" val="template"/>
  <p:tag name="ISPRING_SCORM_ENDPOINT" val="&lt;endpoint&gt;&lt;enable&gt;0&lt;/enable&gt;&lt;lrs&gt;http://&lt;/lrs&gt;&lt;auth&gt;0&lt;/auth&gt;&lt;login&gt;&lt;/login&gt;&lt;password&gt;&lt;/password&gt;&lt;key&gt;&lt;/key&gt;&lt;name&gt;&lt;/name&gt;&lt;email&gt;&lt;/email&gt;&lt;/endpoint&gt;&#10;"/>
  <p:tag name="ISPRING_SCORM_RATE_QUIZZES" val="0"/>
  <p:tag name="ISPRING_PRESENTATION_TITLE" val="template"/>
</p:tagLst>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247</TotalTime>
  <Words>1911</Words>
  <Application>Microsoft Office PowerPoint</Application>
  <PresentationFormat>Widescreen</PresentationFormat>
  <Paragraphs>55</Paragraphs>
  <Slides>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B Nazanin</vt:lpstr>
      <vt:lpstr>B Zar</vt:lpstr>
      <vt:lpstr>Calibri</vt:lpstr>
      <vt:lpstr>Times New Roman</vt:lpstr>
      <vt:lpstr>Trebuchet MS</vt:lpstr>
      <vt:lpstr>Arial</vt:lpstr>
      <vt:lpstr>B Titr</vt:lpstr>
      <vt:lpstr>Arial Rounded MT Bold</vt:lpstr>
      <vt:lpstr>Berlin</vt:lpstr>
      <vt:lpstr>A New Strategy To Design A Hydantoin-palladium(II) Complex On Carbon Nanotube As An Efficient And Recyclable Nano-magnetic Catalyst For A Suzuki-coupling Reaction </vt:lpstr>
      <vt:lpstr>Abstract</vt:lpstr>
      <vt:lpstr>Introduction </vt:lpstr>
      <vt:lpstr>Experimental section</vt:lpstr>
      <vt:lpstr>Result and discussion</vt:lpstr>
      <vt:lpstr>Conclusions</vt:lpstr>
      <vt:lpstr>Acknowledgments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creator>yaser lahuti</dc:creator>
  <cp:lastModifiedBy>jump</cp:lastModifiedBy>
  <cp:revision>47</cp:revision>
  <dcterms:created xsi:type="dcterms:W3CDTF">2020-11-15T07:43:14Z</dcterms:created>
  <dcterms:modified xsi:type="dcterms:W3CDTF">2020-12-03T13:53:27Z</dcterms:modified>
</cp:coreProperties>
</file>