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1"/>
  </p:notesMasterIdLst>
  <p:sldIdLst>
    <p:sldId id="256" r:id="rId2"/>
    <p:sldId id="258" r:id="rId3"/>
    <p:sldId id="257" r:id="rId4"/>
    <p:sldId id="259" r:id="rId5"/>
    <p:sldId id="262" r:id="rId6"/>
    <p:sldId id="266" r:id="rId7"/>
    <p:sldId id="267" r:id="rId8"/>
    <p:sldId id="263" r:id="rId9"/>
    <p:sldId id="261" r:id="rId10"/>
  </p:sldIdLst>
  <p:sldSz cx="12192000" cy="6858000"/>
  <p:notesSz cx="6858000" cy="9144000"/>
  <p:embeddedFontLst>
    <p:embeddedFont>
      <p:font typeface="Trebuchet MS" pitchFamily="34" charset="0"/>
      <p:regular r:id="rId12"/>
      <p:bold r:id="rId13"/>
      <p:italic r:id="rId14"/>
      <p:boldItalic r:id="rId15"/>
    </p:embeddedFont>
    <p:embeddedFont>
      <p:font typeface="B Titr" pitchFamily="2" charset="-78"/>
      <p:bold r:id="rId16"/>
    </p:embeddedFont>
    <p:embeddedFont>
      <p:font typeface="B Nazanin" pitchFamily="2" charset="-78"/>
      <p:regular r:id="rId17"/>
      <p:bold r:id="rId18"/>
    </p:embeddedFont>
    <p:embeddedFont>
      <p:font typeface="Arial Rounded MT Bold" pitchFamily="34" charset="0"/>
      <p:regular r:id="rId19"/>
    </p:embeddedFont>
    <p:embeddedFont>
      <p:font typeface="B Zar" pitchFamily="2" charset="-78"/>
      <p:regular r:id="rId20"/>
      <p:bold r:id="rId21"/>
    </p:embeddedFont>
    <p:embeddedFont>
      <p:font typeface="Calibri" pitchFamily="34" charset="0"/>
      <p:regular r:id="rId22"/>
      <p:bold r:id="rId23"/>
      <p:italic r:id="rId24"/>
      <p:boldItalic r:id="rId25"/>
    </p:embeddedFont>
    <p:embeddedFont>
      <p:font typeface="Andalus" pitchFamily="18" charset="-78"/>
      <p:regular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a:t>-Energy (kcal/mol)</a:t>
            </a:r>
          </a:p>
        </c:rich>
      </c:tx>
      <c:layout>
        <c:manualLayout>
          <c:xMode val="edge"/>
          <c:yMode val="edge"/>
          <c:x val="0.39560411198600193"/>
          <c:y val="4.6296296296296321E-2"/>
        </c:manualLayout>
      </c:layout>
      <c:spPr>
        <a:noFill/>
        <a:ln>
          <a:noFill/>
        </a:ln>
        <a:effectLst/>
      </c:spPr>
    </c:title>
    <c:plotArea>
      <c:layout/>
      <c:lineChart>
        <c:grouping val="standard"/>
        <c:ser>
          <c:idx val="0"/>
          <c:order val="0"/>
          <c:tx>
            <c:v>[Ni(C60Me5)(Allyl)]</c:v>
          </c:tx>
          <c:spPr>
            <a:ln w="31750" cap="rnd">
              <a:solidFill>
                <a:schemeClr val="accent5">
                  <a:lumMod val="75000"/>
                </a:schemeClr>
              </a:solidFill>
              <a:round/>
            </a:ln>
            <a:effectLst/>
          </c:spPr>
          <c:marker>
            <c:symbol val="triangle"/>
            <c:size val="5"/>
            <c:spPr>
              <a:solidFill>
                <a:schemeClr val="accent5">
                  <a:lumMod val="75000"/>
                </a:schemeClr>
              </a:solidFill>
              <a:ln w="9525">
                <a:solidFill>
                  <a:schemeClr val="accent5">
                    <a:lumMod val="75000"/>
                    <a:alpha val="93000"/>
                  </a:schemeClr>
                </a:solidFill>
              </a:ln>
              <a:effectLst/>
            </c:spPr>
          </c:marker>
          <c:cat>
            <c:strRef>
              <c:f>'eda-(AB-C)'!$D$5:$F$5</c:f>
              <c:strCache>
                <c:ptCount val="3"/>
                <c:pt idx="0">
                  <c:v>∆Eint</c:v>
                </c:pt>
                <c:pt idx="1">
                  <c:v>∆Eelstat</c:v>
                </c:pt>
                <c:pt idx="2">
                  <c:v>∆Eorb</c:v>
                </c:pt>
              </c:strCache>
            </c:strRef>
          </c:cat>
          <c:val>
            <c:numRef>
              <c:f>'eda-(AB-C)'!$D$6:$F$6</c:f>
              <c:numCache>
                <c:formatCode>General</c:formatCode>
                <c:ptCount val="3"/>
                <c:pt idx="0">
                  <c:v>184</c:v>
                </c:pt>
                <c:pt idx="1">
                  <c:v>162</c:v>
                </c:pt>
                <c:pt idx="2">
                  <c:v>141.5</c:v>
                </c:pt>
              </c:numCache>
            </c:numRef>
          </c:val>
        </c:ser>
        <c:ser>
          <c:idx val="1"/>
          <c:order val="1"/>
          <c:tx>
            <c:v>[Pd(C60Me5)(Allyl)]</c:v>
          </c:tx>
          <c:spPr>
            <a:ln w="31750" cap="rnd">
              <a:solidFill>
                <a:srgbClr val="FFFF00"/>
              </a:solidFill>
              <a:round/>
            </a:ln>
            <a:effectLst/>
          </c:spPr>
          <c:marker>
            <c:symbol val="diamond"/>
            <c:size val="5"/>
            <c:spPr>
              <a:solidFill>
                <a:srgbClr val="FFFF00"/>
              </a:solidFill>
              <a:ln w="9525">
                <a:solidFill>
                  <a:srgbClr val="FFFF00"/>
                </a:solidFill>
              </a:ln>
              <a:effectLst/>
            </c:spPr>
          </c:marker>
          <c:cat>
            <c:strRef>
              <c:f>'eda-(AB-C)'!$D$5:$F$5</c:f>
              <c:strCache>
                <c:ptCount val="3"/>
                <c:pt idx="0">
                  <c:v>∆Eint</c:v>
                </c:pt>
                <c:pt idx="1">
                  <c:v>∆Eelstat</c:v>
                </c:pt>
                <c:pt idx="2">
                  <c:v>∆Eorb</c:v>
                </c:pt>
              </c:strCache>
            </c:strRef>
          </c:cat>
          <c:val>
            <c:numRef>
              <c:f>'eda-(AB-C)'!$D$7:$F$7</c:f>
              <c:numCache>
                <c:formatCode>General</c:formatCode>
                <c:ptCount val="3"/>
                <c:pt idx="0">
                  <c:v>160</c:v>
                </c:pt>
                <c:pt idx="1">
                  <c:v>150</c:v>
                </c:pt>
                <c:pt idx="2">
                  <c:v>114</c:v>
                </c:pt>
              </c:numCache>
            </c:numRef>
          </c:val>
        </c:ser>
        <c:ser>
          <c:idx val="2"/>
          <c:order val="2"/>
          <c:tx>
            <c:v>[Pt(C60Me5)(Allyl)]</c:v>
          </c:tx>
          <c:spPr>
            <a:ln w="31750" cap="rnd">
              <a:solidFill>
                <a:srgbClr val="FA50EE"/>
              </a:solidFill>
              <a:round/>
            </a:ln>
            <a:effectLst/>
          </c:spPr>
          <c:marker>
            <c:symbol val="square"/>
            <c:size val="5"/>
            <c:spPr>
              <a:solidFill>
                <a:srgbClr val="FA50EE"/>
              </a:solidFill>
              <a:ln w="9525">
                <a:solidFill>
                  <a:srgbClr val="FA50EE"/>
                </a:solidFill>
              </a:ln>
              <a:effectLst/>
            </c:spPr>
          </c:marker>
          <c:cat>
            <c:strRef>
              <c:f>'eda-(AB-C)'!$D$5:$F$5</c:f>
              <c:strCache>
                <c:ptCount val="3"/>
                <c:pt idx="0">
                  <c:v>∆Eint</c:v>
                </c:pt>
                <c:pt idx="1">
                  <c:v>∆Eelstat</c:v>
                </c:pt>
                <c:pt idx="2">
                  <c:v>∆Eorb</c:v>
                </c:pt>
              </c:strCache>
            </c:strRef>
          </c:cat>
          <c:val>
            <c:numRef>
              <c:f>'eda-(AB-C)'!$D$8:$F$8</c:f>
              <c:numCache>
                <c:formatCode>General</c:formatCode>
                <c:ptCount val="3"/>
                <c:pt idx="0">
                  <c:v>185</c:v>
                </c:pt>
                <c:pt idx="1">
                  <c:v>186</c:v>
                </c:pt>
                <c:pt idx="2">
                  <c:v>135</c:v>
                </c:pt>
              </c:numCache>
            </c:numRef>
          </c:val>
        </c:ser>
        <c:marker val="1"/>
        <c:axId val="134745088"/>
        <c:axId val="134746880"/>
      </c:lineChart>
      <c:catAx>
        <c:axId val="134745088"/>
        <c:scaling>
          <c:orientation val="minMax"/>
        </c:scaling>
        <c:axPos val="b"/>
        <c:numFmt formatCode="General" sourceLinked="1"/>
        <c:majorTickMark val="none"/>
        <c:minorTickMark val="in"/>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4746880"/>
        <c:crosses val="autoZero"/>
        <c:auto val="1"/>
        <c:lblAlgn val="ctr"/>
        <c:lblOffset val="100"/>
      </c:catAx>
      <c:valAx>
        <c:axId val="134746880"/>
        <c:scaling>
          <c:orientation val="minMax"/>
          <c:min val="100"/>
        </c:scaling>
        <c:axPos val="l"/>
        <c:numFmt formatCode="General" sourceLinked="1"/>
        <c:majorTickMark val="in"/>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4745088"/>
        <c:crosses val="autoZero"/>
        <c:crossBetween val="between"/>
      </c:valAx>
      <c:spPr>
        <a:noFill/>
        <a:ln>
          <a:solidFill>
            <a:schemeClr val="bg1">
              <a:alpha val="98000"/>
            </a:schemeClr>
          </a:solidFill>
        </a:ln>
        <a:effectLst/>
      </c:spPr>
    </c:plotArea>
    <c:legend>
      <c:legendPos val="r"/>
      <c:layout/>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w="12700">
      <a:solidFill>
        <a:schemeClr val="accent1">
          <a:lumMod val="20000"/>
          <a:lumOff val="80000"/>
        </a:schemeClr>
      </a:solidFill>
    </a:ln>
    <a:effectLst/>
  </c:spPr>
  <c:txPr>
    <a:bodyPr/>
    <a:lstStyle/>
    <a:p>
      <a:pPr>
        <a:defRPr sz="15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pPr/>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pPr/>
              <a:t>‹#›</a:t>
            </a:fld>
            <a:endParaRPr lang="en-US"/>
          </a:p>
        </p:txBody>
      </p:sp>
    </p:spTree>
    <p:extLst>
      <p:ext uri="{BB962C8B-B14F-4D97-AF65-F5344CB8AC3E}">
        <p14:creationId xmlns=""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1</a:t>
            </a:fld>
            <a:endParaRPr lang="en-US"/>
          </a:p>
        </p:txBody>
      </p:sp>
    </p:spTree>
    <p:extLst>
      <p:ext uri="{BB962C8B-B14F-4D97-AF65-F5344CB8AC3E}">
        <p14:creationId xmlns=""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2</a:t>
            </a:fld>
            <a:endParaRPr lang="en-US"/>
          </a:p>
        </p:txBody>
      </p:sp>
    </p:spTree>
    <p:extLst>
      <p:ext uri="{BB962C8B-B14F-4D97-AF65-F5344CB8AC3E}">
        <p14:creationId xmlns=""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3</a:t>
            </a:fld>
            <a:endParaRPr lang="en-US"/>
          </a:p>
        </p:txBody>
      </p:sp>
    </p:spTree>
    <p:extLst>
      <p:ext uri="{BB962C8B-B14F-4D97-AF65-F5344CB8AC3E}">
        <p14:creationId xmlns=""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4</a:t>
            </a:fld>
            <a:endParaRPr lang="en-US"/>
          </a:p>
        </p:txBody>
      </p:sp>
    </p:spTree>
    <p:extLst>
      <p:ext uri="{BB962C8B-B14F-4D97-AF65-F5344CB8AC3E}">
        <p14:creationId xmlns=""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5</a:t>
            </a:fld>
            <a:endParaRPr lang="en-US"/>
          </a:p>
        </p:txBody>
      </p:sp>
    </p:spTree>
    <p:extLst>
      <p:ext uri="{BB962C8B-B14F-4D97-AF65-F5344CB8AC3E}">
        <p14:creationId xmlns=""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8</a:t>
            </a:fld>
            <a:endParaRPr lang="en-US"/>
          </a:p>
        </p:txBody>
      </p:sp>
    </p:spTree>
    <p:extLst>
      <p:ext uri="{BB962C8B-B14F-4D97-AF65-F5344CB8AC3E}">
        <p14:creationId xmlns=""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pPr/>
              <a:t>9</a:t>
            </a:fld>
            <a:endParaRPr lang="en-US"/>
          </a:p>
        </p:txBody>
      </p:sp>
    </p:spTree>
    <p:extLst>
      <p:ext uri="{BB962C8B-B14F-4D97-AF65-F5344CB8AC3E}">
        <p14:creationId xmlns=""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pPr/>
              <a:t>12/1/2020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pPr/>
              <a:t>‹#›</a:t>
            </a:fld>
            <a:endParaRPr lang="en-US"/>
          </a:p>
        </p:txBody>
      </p:sp>
    </p:spTree>
    <p:extLst>
      <p:ext uri="{BB962C8B-B14F-4D97-AF65-F5344CB8AC3E}">
        <p14:creationId xmlns=""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h@basu.ac.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829767"/>
            <a:ext cx="8574622" cy="1412673"/>
          </a:xfrm>
        </p:spPr>
        <p:txBody>
          <a:bodyPr>
            <a:normAutofit fontScale="90000"/>
          </a:bodyPr>
          <a:lstStyle/>
          <a:p>
            <a:pPr algn="ctr" rtl="1">
              <a:lnSpc>
                <a:spcPct val="150000"/>
              </a:lnSpc>
            </a:pPr>
            <a:r>
              <a:rPr lang="fa-IR" sz="4400" dirty="0" smtClean="0">
                <a:cs typeface="B Titr" panose="00000700000000000000" pitchFamily="2" charset="-78"/>
              </a:rPr>
              <a:t>یک مطالعه تئوری بر روی کمپلکسهای نیکل، پالادیوم و پلاتین (</a:t>
            </a:r>
            <a:r>
              <a:rPr lang="en-US" sz="4400" dirty="0">
                <a:cs typeface="B Titr" panose="00000700000000000000" pitchFamily="2" charset="-78"/>
              </a:rPr>
              <a:t>II</a:t>
            </a:r>
            <a:r>
              <a:rPr lang="fa-IR" sz="4400" dirty="0" smtClean="0">
                <a:cs typeface="B Titr" panose="00000700000000000000" pitchFamily="2" charset="-78"/>
              </a:rPr>
              <a:t>) حاوی لیگاند </a:t>
            </a:r>
            <a:r>
              <a:rPr lang="en-US" sz="4000" b="1" dirty="0">
                <a:cs typeface="B Titr" panose="00000700000000000000" pitchFamily="2" charset="-78"/>
              </a:rPr>
              <a:t>η</a:t>
            </a:r>
            <a:r>
              <a:rPr lang="en-US" sz="4000" b="1" baseline="30000" dirty="0">
                <a:cs typeface="B Titr" panose="00000700000000000000" pitchFamily="2" charset="-78"/>
              </a:rPr>
              <a:t>5</a:t>
            </a:r>
            <a:r>
              <a:rPr lang="en-US" sz="4000" b="1" dirty="0">
                <a:cs typeface="B Titr" panose="00000700000000000000" pitchFamily="2" charset="-78"/>
              </a:rPr>
              <a:t>-C</a:t>
            </a:r>
            <a:r>
              <a:rPr lang="en-US" sz="4000" b="1" baseline="-25000" dirty="0">
                <a:cs typeface="B Titr" panose="00000700000000000000" pitchFamily="2" charset="-78"/>
              </a:rPr>
              <a:t>60</a:t>
            </a:r>
            <a:r>
              <a:rPr lang="en-US" sz="4000" b="1" dirty="0">
                <a:cs typeface="B Titr" panose="00000700000000000000" pitchFamily="2" charset="-78"/>
              </a:rPr>
              <a:t>R</a:t>
            </a:r>
            <a:r>
              <a:rPr lang="en-US" sz="4000" b="1" baseline="-25000" dirty="0">
                <a:cs typeface="B Titr" panose="00000700000000000000" pitchFamily="2" charset="-78"/>
              </a:rPr>
              <a:t>5</a:t>
            </a:r>
            <a:r>
              <a:rPr lang="fa-IR" sz="4400" dirty="0">
                <a:cs typeface="B Titr" panose="00000700000000000000" pitchFamily="2" charset="-78"/>
              </a:rPr>
              <a:t> </a:t>
            </a:r>
            <a:r>
              <a:rPr lang="fa-IR" sz="4400" dirty="0" smtClean="0">
                <a:cs typeface="B Titr" panose="00000700000000000000" pitchFamily="2" charset="-78"/>
              </a:rPr>
              <a:t> </a:t>
            </a:r>
            <a:endParaRPr lang="en-US" sz="4400"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903767" y="4693665"/>
            <a:ext cx="7920689" cy="1117687"/>
          </a:xfrm>
        </p:spPr>
        <p:txBody>
          <a:bodyPr>
            <a:normAutofit fontScale="92500" lnSpcReduction="10000"/>
          </a:bodyPr>
          <a:lstStyle/>
          <a:p>
            <a:pPr marL="342900" indent="-342900" algn="just" rtl="1">
              <a:buFont typeface="Arial" panose="020B0604020202020204" pitchFamily="34" charset="0"/>
              <a:buChar char="•"/>
            </a:pPr>
            <a:r>
              <a:rPr lang="fa-IR" b="1" dirty="0" smtClean="0">
                <a:cs typeface="B Nazanin" panose="00000400000000000000" pitchFamily="2" charset="-78"/>
              </a:rPr>
              <a:t>صادق صالح زاده دانشگاه بوعلی سینا</a:t>
            </a:r>
          </a:p>
          <a:p>
            <a:pPr marL="342900" indent="-342900" algn="just" rtl="1">
              <a:buFont typeface="Arial" panose="020B0604020202020204" pitchFamily="34" charset="0"/>
              <a:buChar char="•"/>
            </a:pPr>
            <a:r>
              <a:rPr lang="fa-IR" b="1" dirty="0">
                <a:cs typeface="B Nazanin" panose="00000400000000000000" pitchFamily="2" charset="-78"/>
              </a:rPr>
              <a:t>سمانه </a:t>
            </a:r>
            <a:r>
              <a:rPr lang="fa-IR" b="1" dirty="0" smtClean="0">
                <a:cs typeface="B Nazanin" panose="00000400000000000000" pitchFamily="2" charset="-78"/>
              </a:rPr>
              <a:t>حکمی </a:t>
            </a:r>
            <a:r>
              <a:rPr lang="fa-IR" b="1" dirty="0">
                <a:cs typeface="B Nazanin" panose="00000400000000000000" pitchFamily="2" charset="-78"/>
              </a:rPr>
              <a:t>دانشگاه بوعلی سینا</a:t>
            </a:r>
          </a:p>
          <a:p>
            <a:pPr marL="342900" indent="-342900" algn="just" rtl="1">
              <a:buFont typeface="Arial" panose="020B0604020202020204" pitchFamily="34" charset="0"/>
              <a:buChar char="•"/>
            </a:pPr>
            <a:r>
              <a:rPr lang="fa-IR" b="1" dirty="0" smtClean="0">
                <a:cs typeface="B Nazanin" panose="00000400000000000000" pitchFamily="2" charset="-78"/>
              </a:rPr>
              <a:t>یاسین </a:t>
            </a:r>
            <a:r>
              <a:rPr lang="fa-IR" b="1" dirty="0">
                <a:cs typeface="B Nazanin" panose="00000400000000000000" pitchFamily="2" charset="-78"/>
              </a:rPr>
              <a:t>قلی ئی دانشگاه </a:t>
            </a:r>
            <a:r>
              <a:rPr lang="fa-IR" b="1" dirty="0" smtClean="0">
                <a:cs typeface="B Nazanin" panose="00000400000000000000" pitchFamily="2" charset="-78"/>
              </a:rPr>
              <a:t>ملایر</a:t>
            </a: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 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8965052" y="5951446"/>
            <a:ext cx="2977114" cy="584775"/>
          </a:xfrm>
          <a:prstGeom prst="rect">
            <a:avLst/>
          </a:prstGeom>
          <a:noFill/>
        </p:spPr>
        <p:txBody>
          <a:bodyPr wrap="square" rtlCol="0">
            <a:spAutoFit/>
          </a:bodyPr>
          <a:lstStyle/>
          <a:p>
            <a:pPr algn="ctr" rtl="1"/>
            <a:r>
              <a:rPr lang="en-US" sz="1600" i="1" dirty="0"/>
              <a:t>ssalehzadeh@gmail.ir; </a:t>
            </a:r>
            <a:r>
              <a:rPr lang="en-US" sz="1600" i="1" u="sng" dirty="0">
                <a:hlinkClick r:id="rId3"/>
              </a:rPr>
              <a:t>saleh@basu.ac.ir</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993438" y="256858"/>
            <a:ext cx="1948728" cy="1948728"/>
          </a:xfrm>
          <a:prstGeom prst="rect">
            <a:avLst/>
          </a:prstGeom>
        </p:spPr>
      </p:pic>
    </p:spTree>
    <p:extLst>
      <p:ext uri="{BB962C8B-B14F-4D97-AF65-F5344CB8AC3E}">
        <p14:creationId xmlns="" xmlns:p14="http://schemas.microsoft.com/office/powerpoint/2010/main" val="225810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1990879"/>
            <a:ext cx="11243547" cy="4520154"/>
          </a:xfrm>
        </p:spPr>
        <p:txBody>
          <a:bodyPr>
            <a:noAutofit/>
          </a:bodyPr>
          <a:lstStyle/>
          <a:p>
            <a:pPr marL="0" indent="0" algn="just" rtl="1">
              <a:lnSpc>
                <a:spcPct val="150000"/>
              </a:lnSpc>
              <a:spcBef>
                <a:spcPts val="600"/>
              </a:spcBef>
              <a:spcAft>
                <a:spcPts val="1200"/>
              </a:spcAft>
              <a:buNone/>
            </a:pPr>
            <a:r>
              <a:rPr lang="fa-IR" sz="2000" dirty="0" smtClean="0">
                <a:cs typeface="B Nazanin" panose="00000400000000000000" pitchFamily="2" charset="-78"/>
              </a:rPr>
              <a:t>در این کار، کمپلکس های </a:t>
            </a:r>
            <a:r>
              <a:rPr lang="en-US" sz="2000" dirty="0">
                <a:cs typeface="B Nazanin" panose="00000400000000000000" pitchFamily="2" charset="-78"/>
              </a:rPr>
              <a:t>[M(</a:t>
            </a:r>
            <a:r>
              <a:rPr lang="en-US" sz="2000" i="1" dirty="0">
                <a:cs typeface="B Nazanin" panose="00000400000000000000" pitchFamily="2" charset="-78"/>
              </a:rPr>
              <a:t>η</a:t>
            </a:r>
            <a:r>
              <a:rPr lang="en-US" sz="2000" baseline="30000" dirty="0">
                <a:cs typeface="B Nazanin" panose="00000400000000000000" pitchFamily="2" charset="-78"/>
              </a:rPr>
              <a:t>5</a:t>
            </a:r>
            <a:r>
              <a:rPr lang="en-US" sz="2000" dirty="0">
                <a:cs typeface="B Nazanin" panose="00000400000000000000" pitchFamily="2" charset="-78"/>
              </a:rPr>
              <a:t>-C</a:t>
            </a:r>
            <a:r>
              <a:rPr lang="en-US" sz="2000" baseline="-25000" dirty="0">
                <a:cs typeface="B Nazanin" panose="00000400000000000000" pitchFamily="2" charset="-78"/>
              </a:rPr>
              <a:t>60</a:t>
            </a:r>
            <a:r>
              <a:rPr lang="en-US" sz="2000" dirty="0">
                <a:cs typeface="B Nazanin" panose="00000400000000000000" pitchFamily="2" charset="-78"/>
              </a:rPr>
              <a:t>Me</a:t>
            </a:r>
            <a:r>
              <a:rPr lang="en-US" sz="2000" baseline="-25000" dirty="0">
                <a:cs typeface="B Nazanin" panose="00000400000000000000" pitchFamily="2" charset="-78"/>
              </a:rPr>
              <a:t>5</a:t>
            </a:r>
            <a:r>
              <a:rPr lang="en-US" sz="2000" dirty="0">
                <a:cs typeface="B Nazanin" panose="00000400000000000000" pitchFamily="2" charset="-78"/>
              </a:rPr>
              <a:t>)(Allyl)]; (M=Ni</a:t>
            </a:r>
            <a:r>
              <a:rPr lang="en-US" sz="2000" baseline="30000" dirty="0">
                <a:cs typeface="B Nazanin" panose="00000400000000000000" pitchFamily="2" charset="-78"/>
              </a:rPr>
              <a:t>2+</a:t>
            </a:r>
            <a:r>
              <a:rPr lang="en-US" sz="2000" dirty="0">
                <a:cs typeface="B Nazanin" panose="00000400000000000000" pitchFamily="2" charset="-78"/>
              </a:rPr>
              <a:t>, Pd</a:t>
            </a:r>
            <a:r>
              <a:rPr lang="en-US" sz="2000" baseline="30000" dirty="0">
                <a:cs typeface="B Nazanin" panose="00000400000000000000" pitchFamily="2" charset="-78"/>
              </a:rPr>
              <a:t>2+</a:t>
            </a:r>
            <a:r>
              <a:rPr lang="en-US" sz="2000" dirty="0">
                <a:cs typeface="B Nazanin" panose="00000400000000000000" pitchFamily="2" charset="-78"/>
              </a:rPr>
              <a:t> and Pt</a:t>
            </a:r>
            <a:r>
              <a:rPr lang="en-US" sz="2000" baseline="30000" dirty="0">
                <a:cs typeface="B Nazanin" panose="00000400000000000000" pitchFamily="2" charset="-78"/>
              </a:rPr>
              <a:t>2+</a:t>
            </a:r>
            <a:r>
              <a:rPr lang="en-US" sz="2000" dirty="0">
                <a:cs typeface="B Nazanin" panose="00000400000000000000" pitchFamily="2" charset="-78"/>
              </a:rPr>
              <a:t>)</a:t>
            </a:r>
            <a:r>
              <a:rPr lang="fa-IR" sz="2000" dirty="0">
                <a:cs typeface="B Nazanin" panose="00000400000000000000" pitchFamily="2" charset="-78"/>
              </a:rPr>
              <a:t> از نظر تئوری </a:t>
            </a:r>
            <a:r>
              <a:rPr lang="fa-IR" sz="2000" dirty="0" smtClean="0">
                <a:cs typeface="B Nazanin" panose="00000400000000000000" pitchFamily="2" charset="-78"/>
              </a:rPr>
              <a:t>در سطح </a:t>
            </a:r>
            <a:r>
              <a:rPr lang="en-US" sz="2000" dirty="0" smtClean="0">
                <a:cs typeface="B Nazanin" panose="00000400000000000000" pitchFamily="2" charset="-78"/>
              </a:rPr>
              <a:t>M06L/def2-SVP</a:t>
            </a:r>
            <a:r>
              <a:rPr lang="fa-IR" sz="2000" dirty="0" smtClean="0">
                <a:cs typeface="B Nazanin" panose="00000400000000000000" pitchFamily="2" charset="-78"/>
              </a:rPr>
              <a:t> مورد </a:t>
            </a:r>
            <a:r>
              <a:rPr lang="fa-IR" sz="2000" dirty="0">
                <a:cs typeface="B Nazanin" panose="00000400000000000000" pitchFamily="2" charset="-78"/>
              </a:rPr>
              <a:t>بررسی قرار گرفته اند. با در نظر گرفتن </a:t>
            </a:r>
            <a:r>
              <a:rPr lang="fa-IR" sz="2000" dirty="0" smtClean="0">
                <a:cs typeface="B Nazanin" panose="00000400000000000000" pitchFamily="2" charset="-78"/>
              </a:rPr>
              <a:t>این کمپلکس ها به صورت ترکیب های سه جزئی </a:t>
            </a:r>
            <a:r>
              <a:rPr lang="en-US" sz="2000" dirty="0" smtClean="0">
                <a:cs typeface="B Nazanin" panose="00000400000000000000" pitchFamily="2" charset="-78"/>
              </a:rPr>
              <a:t>ABC</a:t>
            </a:r>
            <a:r>
              <a:rPr lang="fa-IR" sz="2000" dirty="0">
                <a:cs typeface="B Nazanin" panose="00000400000000000000" pitchFamily="2" charset="-78"/>
              </a:rPr>
              <a:t> (آلیل</a:t>
            </a:r>
            <a:r>
              <a:rPr lang="en-US" sz="2000" dirty="0">
                <a:cs typeface="B Nazanin" panose="00000400000000000000" pitchFamily="2" charset="-78"/>
              </a:rPr>
              <a:t> </a:t>
            </a:r>
            <a:r>
              <a:rPr lang="fa-IR" sz="2000" dirty="0">
                <a:cs typeface="B Nazanin" panose="00000400000000000000" pitchFamily="2" charset="-78"/>
              </a:rPr>
              <a:t>قطعه </a:t>
            </a:r>
            <a:r>
              <a:rPr lang="en-US" sz="2000" dirty="0">
                <a:cs typeface="B Nazanin" panose="00000400000000000000" pitchFamily="2" charset="-78"/>
              </a:rPr>
              <a:t>A</a:t>
            </a:r>
            <a:r>
              <a:rPr lang="fa-IR" sz="2000" dirty="0">
                <a:cs typeface="B Nazanin" panose="00000400000000000000" pitchFamily="2" charset="-78"/>
              </a:rPr>
              <a:t>، فلز </a:t>
            </a:r>
            <a:r>
              <a:rPr lang="fa-IR" sz="2000" dirty="0" smtClean="0">
                <a:cs typeface="B Nazanin" panose="00000400000000000000" pitchFamily="2" charset="-78"/>
              </a:rPr>
              <a:t>قطعه </a:t>
            </a:r>
            <a:r>
              <a:rPr lang="en-US" sz="2000" dirty="0" smtClean="0">
                <a:cs typeface="B Nazanin" panose="00000400000000000000" pitchFamily="2" charset="-78"/>
              </a:rPr>
              <a:t>B</a:t>
            </a:r>
            <a:r>
              <a:rPr lang="fa-IR" sz="2000" dirty="0" smtClean="0">
                <a:cs typeface="B Nazanin" panose="00000400000000000000" pitchFamily="2" charset="-78"/>
              </a:rPr>
              <a:t> و فولرن قطعه </a:t>
            </a:r>
            <a:r>
              <a:rPr lang="en-US" sz="2000" dirty="0" smtClean="0">
                <a:cs typeface="B Nazanin" panose="00000400000000000000" pitchFamily="2" charset="-78"/>
              </a:rPr>
              <a:t>C</a:t>
            </a:r>
            <a:r>
              <a:rPr lang="fa-IR" sz="2000" dirty="0" smtClean="0">
                <a:cs typeface="B Nazanin" panose="00000400000000000000" pitchFamily="2" charset="-78"/>
              </a:rPr>
              <a:t> در نظر گرفته شده است)، کل </a:t>
            </a:r>
            <a:r>
              <a:rPr lang="fa-IR" sz="2000" dirty="0">
                <a:cs typeface="B Nazanin" panose="00000400000000000000" pitchFamily="2" charset="-78"/>
              </a:rPr>
              <a:t>انرژی </a:t>
            </a:r>
            <a:r>
              <a:rPr lang="fa-IR" sz="2000" dirty="0" smtClean="0">
                <a:cs typeface="B Nazanin" panose="00000400000000000000" pitchFamily="2" charset="-78"/>
              </a:rPr>
              <a:t>برهمکنش </a:t>
            </a:r>
            <a:r>
              <a:rPr lang="fa-IR" sz="2000" dirty="0">
                <a:cs typeface="B Nazanin" panose="00000400000000000000" pitchFamily="2" charset="-78"/>
              </a:rPr>
              <a:t>با استفاده از روش های </a:t>
            </a:r>
            <a:r>
              <a:rPr lang="fa-IR" sz="2000" dirty="0" smtClean="0">
                <a:cs typeface="B Nazanin" panose="00000400000000000000" pitchFamily="2" charset="-78"/>
              </a:rPr>
              <a:t>رایج و همچنین با محاسبه چهار انرژی برهمکنش </a:t>
            </a:r>
            <a:r>
              <a:rPr lang="en-US" sz="2000" dirty="0" smtClean="0">
                <a:cs typeface="B Nazanin" panose="00000400000000000000" pitchFamily="2" charset="-78"/>
              </a:rPr>
              <a:t>AB-C</a:t>
            </a:r>
            <a:r>
              <a:rPr lang="fa-IR" sz="2000" dirty="0" smtClean="0">
                <a:cs typeface="B Nazanin" panose="00000400000000000000" pitchFamily="2" charset="-78"/>
              </a:rPr>
              <a:t>، </a:t>
            </a:r>
            <a:r>
              <a:rPr lang="en-US" sz="2000" dirty="0" smtClean="0">
                <a:cs typeface="B Nazanin" panose="00000400000000000000" pitchFamily="2" charset="-78"/>
              </a:rPr>
              <a:t>A-BC</a:t>
            </a:r>
            <a:r>
              <a:rPr lang="fa-IR" sz="2000" dirty="0" smtClean="0">
                <a:cs typeface="B Nazanin" panose="00000400000000000000" pitchFamily="2" charset="-78"/>
              </a:rPr>
              <a:t>، </a:t>
            </a:r>
            <a:r>
              <a:rPr lang="en-US" sz="2000" dirty="0" smtClean="0">
                <a:cs typeface="B Nazanin" panose="00000400000000000000" pitchFamily="2" charset="-78"/>
              </a:rPr>
              <a:t>A-B</a:t>
            </a:r>
            <a:r>
              <a:rPr lang="fa-IR" sz="2000" dirty="0" smtClean="0">
                <a:cs typeface="B Nazanin" panose="00000400000000000000" pitchFamily="2" charset="-78"/>
              </a:rPr>
              <a:t> و </a:t>
            </a:r>
            <a:r>
              <a:rPr lang="en-US" sz="2000" dirty="0" smtClean="0">
                <a:cs typeface="B Nazanin" panose="00000400000000000000" pitchFamily="2" charset="-78"/>
              </a:rPr>
              <a:t>B-C</a:t>
            </a:r>
            <a:r>
              <a:rPr lang="fa-IR" sz="2000" dirty="0" smtClean="0">
                <a:cs typeface="B Nazanin" panose="00000400000000000000" pitchFamily="2" charset="-78"/>
              </a:rPr>
              <a:t> به دست آمد. انرژی های </a:t>
            </a:r>
            <a:r>
              <a:rPr lang="fa-IR" sz="2000" dirty="0">
                <a:cs typeface="B Nazanin" panose="00000400000000000000" pitchFamily="2" charset="-78"/>
              </a:rPr>
              <a:t>برهمکنش محاسبه شده نشان داد که مقادیر برهمکنش</a:t>
            </a:r>
            <a:r>
              <a:rPr lang="en-US" sz="2000" dirty="0"/>
              <a:t>(Allyl)M···fullerene </a:t>
            </a:r>
            <a:r>
              <a:rPr lang="fa-IR" sz="2000" dirty="0">
                <a:cs typeface="B Nazanin" panose="00000400000000000000" pitchFamily="2" charset="-78"/>
              </a:rPr>
              <a:t> از برهمکنش </a:t>
            </a:r>
            <a:r>
              <a:rPr lang="en-US" sz="2000" dirty="0">
                <a:cs typeface="B Nazanin" panose="00000400000000000000" pitchFamily="2" charset="-78"/>
              </a:rPr>
              <a:t>(Allyl)···M(fullerene)</a:t>
            </a:r>
            <a:r>
              <a:rPr lang="fa-IR" sz="2000" dirty="0">
                <a:cs typeface="B Nazanin" panose="00000400000000000000" pitchFamily="2" charset="-78"/>
              </a:rPr>
              <a:t> کوچکتر است</a:t>
            </a:r>
            <a:r>
              <a:rPr lang="fa-IR" sz="2000" dirty="0" smtClean="0">
                <a:cs typeface="B Nazanin" panose="00000400000000000000" pitchFamily="2" charset="-78"/>
              </a:rPr>
              <a:t>. همچنین انرژی پایداری نیز در این کمپلکس ها محاسبه شد که همانند انرژی برهمکنش کل، مقدار آن از نیکل به پلاتین افزایش می یابد. </a:t>
            </a:r>
          </a:p>
          <a:p>
            <a:pPr marL="0" indent="0" algn="just" rtl="1">
              <a:lnSpc>
                <a:spcPct val="150000"/>
              </a:lnSpc>
              <a:spcBef>
                <a:spcPts val="600"/>
              </a:spcBef>
              <a:spcAft>
                <a:spcPts val="1200"/>
              </a:spcAft>
              <a:buNone/>
            </a:pPr>
            <a:r>
              <a:rPr lang="fa-IR" sz="2000" dirty="0" smtClean="0">
                <a:cs typeface="B Nazanin" panose="00000400000000000000" pitchFamily="2" charset="-78"/>
              </a:rPr>
              <a:t>ماهیت </a:t>
            </a:r>
            <a:r>
              <a:rPr lang="fa-IR" sz="2000" dirty="0">
                <a:cs typeface="B Nazanin" panose="00000400000000000000" pitchFamily="2" charset="-78"/>
              </a:rPr>
              <a:t>پیوند در این </a:t>
            </a:r>
            <a:r>
              <a:rPr lang="fa-IR" sz="2000" dirty="0" smtClean="0">
                <a:cs typeface="B Nazanin" panose="00000400000000000000" pitchFamily="2" charset="-78"/>
              </a:rPr>
              <a:t>کمپلکس ها نیز </a:t>
            </a:r>
            <a:r>
              <a:rPr lang="fa-IR" sz="2000" dirty="0">
                <a:cs typeface="B Nazanin" panose="00000400000000000000" pitchFamily="2" charset="-78"/>
              </a:rPr>
              <a:t>با استفاده از </a:t>
            </a:r>
            <a:r>
              <a:rPr lang="fa-IR" sz="2000" dirty="0" smtClean="0">
                <a:cs typeface="B Nazanin" panose="00000400000000000000" pitchFamily="2" charset="-78"/>
              </a:rPr>
              <a:t>محاسبات</a:t>
            </a:r>
            <a:r>
              <a:rPr lang="en-US" sz="2000" dirty="0" smtClean="0">
                <a:cs typeface="B Nazanin" panose="00000400000000000000" pitchFamily="2" charset="-78"/>
              </a:rPr>
              <a:t>EDA-NOCV </a:t>
            </a:r>
            <a:r>
              <a:rPr lang="fa-IR" sz="2000" dirty="0" smtClean="0">
                <a:cs typeface="B Nazanin" panose="00000400000000000000" pitchFamily="2" charset="-78"/>
              </a:rPr>
              <a:t> بررسی </a:t>
            </a:r>
            <a:r>
              <a:rPr lang="fa-IR" sz="2000" dirty="0">
                <a:cs typeface="B Nazanin" panose="00000400000000000000" pitchFamily="2" charset="-78"/>
              </a:rPr>
              <a:t>شد. نتایج نشان داد که در </a:t>
            </a:r>
            <a:r>
              <a:rPr lang="fa-IR" sz="2000" dirty="0" smtClean="0">
                <a:cs typeface="B Nazanin" panose="00000400000000000000" pitchFamily="2" charset="-78"/>
              </a:rPr>
              <a:t>حالت </a:t>
            </a:r>
            <a:r>
              <a:rPr lang="en-US" sz="2000" dirty="0" smtClean="0">
                <a:cs typeface="B Nazanin" panose="00000400000000000000" pitchFamily="2" charset="-78"/>
              </a:rPr>
              <a:t>AB-C</a:t>
            </a:r>
            <a:r>
              <a:rPr lang="fa-IR" sz="2000" dirty="0" smtClean="0">
                <a:cs typeface="B Nazanin" panose="00000400000000000000" pitchFamily="2" charset="-78"/>
              </a:rPr>
              <a:t>، ماهیت پیوند </a:t>
            </a:r>
            <a:r>
              <a:rPr lang="fa-IR" sz="2000" dirty="0">
                <a:latin typeface="Times New Roman" panose="02020603050405020304" pitchFamily="18" charset="0"/>
                <a:cs typeface="B Nazanin" panose="00000400000000000000" pitchFamily="2" charset="-78"/>
              </a:rPr>
              <a:t>عمدتا الکترواستاتیک </a:t>
            </a:r>
            <a:r>
              <a:rPr lang="fa-IR" sz="2000" dirty="0" smtClean="0">
                <a:latin typeface="Times New Roman" panose="02020603050405020304" pitchFamily="18" charset="0"/>
                <a:cs typeface="B Nazanin" panose="00000400000000000000" pitchFamily="2" charset="-78"/>
              </a:rPr>
              <a:t>است.</a:t>
            </a:r>
            <a:endParaRPr lang="fa-IR" sz="2000" dirty="0" smtClean="0">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58861" y="6391765"/>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a:t>
            </a:r>
            <a:r>
              <a:rPr lang="fa-IR" sz="1800" dirty="0" smtClean="0">
                <a:cs typeface="B Nazanin" panose="00000400000000000000" pitchFamily="2" charset="-78"/>
              </a:rPr>
              <a:t>کمپلکس های فلزی حاوی فولرن، آنالیز </a:t>
            </a:r>
            <a:r>
              <a:rPr lang="en-US" dirty="0" smtClean="0">
                <a:cs typeface="B Nazanin" panose="00000400000000000000" pitchFamily="2" charset="-78"/>
              </a:rPr>
              <a:t>EDA-NOCV</a:t>
            </a:r>
            <a:r>
              <a:rPr lang="fa-IR" dirty="0" smtClean="0">
                <a:cs typeface="B Nazanin" panose="00000400000000000000" pitchFamily="2" charset="-78"/>
              </a:rPr>
              <a:t>، </a:t>
            </a:r>
            <a:r>
              <a:rPr lang="fa-IR" dirty="0">
                <a:cs typeface="B Nazanin" panose="00000400000000000000" pitchFamily="2" charset="-78"/>
              </a:rPr>
              <a:t>آنالیز </a:t>
            </a:r>
            <a:r>
              <a:rPr lang="en-US" dirty="0">
                <a:cs typeface="B Nazanin" panose="00000400000000000000" pitchFamily="2" charset="-78"/>
              </a:rPr>
              <a:t>NBO</a:t>
            </a:r>
            <a:r>
              <a:rPr lang="fa-IR" dirty="0">
                <a:cs typeface="B Nazanin" panose="00000400000000000000" pitchFamily="2" charset="-78"/>
              </a:rPr>
              <a:t> و مطالعه تئوری</a:t>
            </a:r>
            <a:endParaRPr lang="en-US"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25366668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464904" y="1835695"/>
            <a:ext cx="11621386" cy="1888169"/>
          </a:xfrm>
        </p:spPr>
        <p:txBody>
          <a:bodyPr>
            <a:noAutofit/>
          </a:bodyPr>
          <a:lstStyle/>
          <a:p>
            <a:pPr marL="0" indent="0" algn="just" rtl="1">
              <a:lnSpc>
                <a:spcPct val="150000"/>
              </a:lnSpc>
              <a:spcBef>
                <a:spcPts val="0"/>
              </a:spcBef>
              <a:buNone/>
            </a:pPr>
            <a:r>
              <a:rPr lang="fa-IR" sz="2000" dirty="0" smtClean="0">
                <a:cs typeface="B Nazanin" panose="00000400000000000000" pitchFamily="2" charset="-78"/>
              </a:rPr>
              <a:t>کمپلکس</a:t>
            </a:r>
            <a:r>
              <a:rPr lang="en-US" sz="2000" dirty="0" smtClean="0">
                <a:cs typeface="B Nazanin" panose="00000400000000000000" pitchFamily="2" charset="-78"/>
              </a:rPr>
              <a:t> </a:t>
            </a:r>
            <a:r>
              <a:rPr lang="en-US" sz="2000" dirty="0" err="1">
                <a:cs typeface="B Nazanin" panose="00000400000000000000" pitchFamily="2" charset="-78"/>
              </a:rPr>
              <a:t>های</a:t>
            </a:r>
            <a:r>
              <a:rPr lang="en-US" sz="2000" dirty="0">
                <a:cs typeface="B Nazanin" panose="00000400000000000000" pitchFamily="2" charset="-78"/>
              </a:rPr>
              <a:t> </a:t>
            </a:r>
            <a:r>
              <a:rPr lang="en-US" sz="2000" dirty="0" err="1">
                <a:cs typeface="B Nazanin" panose="00000400000000000000" pitchFamily="2" charset="-78"/>
              </a:rPr>
              <a:t>فلزی</a:t>
            </a:r>
            <a:r>
              <a:rPr lang="fa-IR" sz="2000" dirty="0">
                <a:cs typeface="B Nazanin" panose="00000400000000000000" pitchFamily="2" charset="-78"/>
              </a:rPr>
              <a:t> </a:t>
            </a:r>
            <a:r>
              <a:rPr lang="en-US" sz="2000" dirty="0" err="1">
                <a:cs typeface="B Nazanin" panose="00000400000000000000" pitchFamily="2" charset="-78"/>
              </a:rPr>
              <a:t>فولرن</a:t>
            </a:r>
            <a:r>
              <a:rPr lang="en-US" sz="2000" dirty="0">
                <a:cs typeface="B Nazanin" panose="00000400000000000000" pitchFamily="2" charset="-78"/>
              </a:rPr>
              <a:t> </a:t>
            </a:r>
            <a:r>
              <a:rPr lang="ar-SA" sz="2000" dirty="0">
                <a:latin typeface="Times New Roman" panose="02020603050405020304" pitchFamily="18" charset="0"/>
                <a:ea typeface="Calibri" panose="020F0502020204030204" pitchFamily="34" charset="0"/>
                <a:cs typeface="B Nazanin" panose="00000400000000000000" pitchFamily="2" charset="-78"/>
              </a:rPr>
              <a:t>همراه با لیگاندهای دیگر از جمله </a:t>
            </a:r>
            <a:r>
              <a:rPr lang="fa-IR" sz="2000" dirty="0">
                <a:latin typeface="Times New Roman" panose="02020603050405020304" pitchFamily="18" charset="0"/>
                <a:ea typeface="Calibri" panose="020F0502020204030204" pitchFamily="34" charset="0"/>
                <a:cs typeface="B Nazanin" panose="00000400000000000000" pitchFamily="2" charset="-78"/>
              </a:rPr>
              <a:t>آلیل ها، </a:t>
            </a:r>
            <a:r>
              <a:rPr lang="en-US" sz="2000" dirty="0" err="1">
                <a:cs typeface="B Nazanin" panose="00000400000000000000" pitchFamily="2" charset="-78"/>
              </a:rPr>
              <a:t>مانند</a:t>
            </a:r>
            <a:r>
              <a:rPr lang="fa-IR" sz="2000" dirty="0">
                <a:cs typeface="B Nazanin" panose="00000400000000000000" pitchFamily="2" charset="-78"/>
              </a:rPr>
              <a:t> </a:t>
            </a:r>
            <a:r>
              <a:rPr lang="en-US" sz="2000" dirty="0">
                <a:cs typeface="B Nazanin" panose="00000400000000000000" pitchFamily="2" charset="-78"/>
              </a:rPr>
              <a:t>[M(</a:t>
            </a:r>
            <a:r>
              <a:rPr lang="en-US" sz="2000" i="1" dirty="0">
                <a:cs typeface="B Nazanin" panose="00000400000000000000" pitchFamily="2" charset="-78"/>
              </a:rPr>
              <a:t>η</a:t>
            </a:r>
            <a:r>
              <a:rPr lang="en-US" sz="2000" baseline="30000" dirty="0">
                <a:cs typeface="B Nazanin" panose="00000400000000000000" pitchFamily="2" charset="-78"/>
              </a:rPr>
              <a:t>5</a:t>
            </a:r>
            <a:r>
              <a:rPr lang="en-US" sz="2000" dirty="0">
                <a:cs typeface="B Nazanin" panose="00000400000000000000" pitchFamily="2" charset="-78"/>
              </a:rPr>
              <a:t>-C</a:t>
            </a:r>
            <a:r>
              <a:rPr lang="en-US" sz="2000" baseline="-25000" dirty="0">
                <a:cs typeface="B Nazanin" panose="00000400000000000000" pitchFamily="2" charset="-78"/>
              </a:rPr>
              <a:t>60</a:t>
            </a:r>
            <a:r>
              <a:rPr lang="en-US" sz="2000" dirty="0">
                <a:cs typeface="B Nazanin" panose="00000400000000000000" pitchFamily="2" charset="-78"/>
              </a:rPr>
              <a:t>Me</a:t>
            </a:r>
            <a:r>
              <a:rPr lang="en-US" sz="2000" baseline="-25000" dirty="0">
                <a:cs typeface="B Nazanin" panose="00000400000000000000" pitchFamily="2" charset="-78"/>
              </a:rPr>
              <a:t>5</a:t>
            </a:r>
            <a:r>
              <a:rPr lang="en-US" sz="2000" dirty="0">
                <a:cs typeface="B Nazanin" panose="00000400000000000000" pitchFamily="2" charset="-78"/>
              </a:rPr>
              <a:t>)(Allyl)]</a:t>
            </a:r>
            <a:r>
              <a:rPr lang="fa-IR" sz="2000" dirty="0">
                <a:cs typeface="B Nazanin" panose="00000400000000000000" pitchFamily="2" charset="-78"/>
              </a:rPr>
              <a:t>، </a:t>
            </a:r>
            <a:r>
              <a:rPr lang="en-US" sz="2000" dirty="0" err="1">
                <a:cs typeface="B Nazanin" panose="00000400000000000000" pitchFamily="2" charset="-78"/>
              </a:rPr>
              <a:t>به</a:t>
            </a:r>
            <a:r>
              <a:rPr lang="en-US" sz="2000" dirty="0">
                <a:cs typeface="B Nazanin" panose="00000400000000000000" pitchFamily="2" charset="-78"/>
              </a:rPr>
              <a:t> </a:t>
            </a:r>
            <a:r>
              <a:rPr lang="en-US" sz="2000" dirty="0" err="1">
                <a:cs typeface="B Nazanin" panose="00000400000000000000" pitchFamily="2" charset="-78"/>
              </a:rPr>
              <a:t>دلیل</a:t>
            </a:r>
            <a:r>
              <a:rPr lang="en-US" sz="2000" dirty="0">
                <a:cs typeface="B Nazanin" panose="00000400000000000000" pitchFamily="2" charset="-78"/>
              </a:rPr>
              <a:t> </a:t>
            </a:r>
            <a:r>
              <a:rPr lang="en-US" sz="2000" dirty="0" err="1">
                <a:cs typeface="B Nazanin" panose="00000400000000000000" pitchFamily="2" charset="-78"/>
              </a:rPr>
              <a:t>ساختارهای</a:t>
            </a:r>
            <a:r>
              <a:rPr lang="en-US" sz="2000" dirty="0">
                <a:cs typeface="B Nazanin" panose="00000400000000000000" pitchFamily="2" charset="-78"/>
              </a:rPr>
              <a:t> </a:t>
            </a:r>
            <a:r>
              <a:rPr lang="en-US" sz="2000" dirty="0" err="1">
                <a:cs typeface="B Nazanin" panose="00000400000000000000" pitchFamily="2" charset="-78"/>
              </a:rPr>
              <a:t>منحصر</a:t>
            </a:r>
            <a:r>
              <a:rPr lang="en-US" sz="2000" dirty="0">
                <a:cs typeface="B Nazanin" panose="00000400000000000000" pitchFamily="2" charset="-78"/>
              </a:rPr>
              <a:t> </a:t>
            </a:r>
            <a:r>
              <a:rPr lang="en-US" sz="2000" dirty="0" err="1">
                <a:cs typeface="B Nazanin" panose="00000400000000000000" pitchFamily="2" charset="-78"/>
              </a:rPr>
              <a:t>به</a:t>
            </a:r>
            <a:r>
              <a:rPr lang="en-US" sz="2000" dirty="0">
                <a:cs typeface="B Nazanin" panose="00000400000000000000" pitchFamily="2" charset="-78"/>
              </a:rPr>
              <a:t> </a:t>
            </a:r>
            <a:r>
              <a:rPr lang="en-US" sz="2000" dirty="0" err="1">
                <a:cs typeface="B Nazanin" panose="00000400000000000000" pitchFamily="2" charset="-78"/>
              </a:rPr>
              <a:t>فرد</a:t>
            </a:r>
            <a:r>
              <a:rPr lang="en-US" sz="2000" dirty="0">
                <a:cs typeface="B Nazanin" panose="00000400000000000000" pitchFamily="2" charset="-78"/>
              </a:rPr>
              <a:t> و </a:t>
            </a:r>
            <a:r>
              <a:rPr lang="en-US" sz="2000" dirty="0" err="1">
                <a:cs typeface="B Nazanin" panose="00000400000000000000" pitchFamily="2" charset="-78"/>
              </a:rPr>
              <a:t>فعالیت</a:t>
            </a:r>
            <a:r>
              <a:rPr lang="en-US" sz="2000" dirty="0">
                <a:cs typeface="B Nazanin" panose="00000400000000000000" pitchFamily="2" charset="-78"/>
              </a:rPr>
              <a:t> </a:t>
            </a:r>
            <a:r>
              <a:rPr lang="en-US" sz="2000" dirty="0" err="1">
                <a:cs typeface="B Nazanin" panose="00000400000000000000" pitchFamily="2" charset="-78"/>
              </a:rPr>
              <a:t>های</a:t>
            </a:r>
            <a:r>
              <a:rPr lang="en-US" sz="2000" dirty="0">
                <a:cs typeface="B Nazanin" panose="00000400000000000000" pitchFamily="2" charset="-78"/>
              </a:rPr>
              <a:t> </a:t>
            </a:r>
            <a:r>
              <a:rPr lang="en-US" sz="2000" dirty="0" err="1">
                <a:cs typeface="B Nazanin" panose="00000400000000000000" pitchFamily="2" charset="-78"/>
              </a:rPr>
              <a:t>عملکردی</a:t>
            </a:r>
            <a:r>
              <a:rPr lang="en-US" sz="2000" dirty="0">
                <a:cs typeface="B Nazanin" panose="00000400000000000000" pitchFamily="2" charset="-78"/>
              </a:rPr>
              <a:t>، </a:t>
            </a:r>
            <a:r>
              <a:rPr lang="en-US" sz="2000" dirty="0" err="1">
                <a:cs typeface="B Nazanin" panose="00000400000000000000" pitchFamily="2" charset="-78"/>
              </a:rPr>
              <a:t>نقش</a:t>
            </a:r>
            <a:r>
              <a:rPr lang="en-US" sz="2000" dirty="0">
                <a:cs typeface="B Nazanin" panose="00000400000000000000" pitchFamily="2" charset="-78"/>
              </a:rPr>
              <a:t> </a:t>
            </a:r>
            <a:r>
              <a:rPr lang="en-US" sz="2000" dirty="0" err="1">
                <a:cs typeface="B Nazanin" panose="00000400000000000000" pitchFamily="2" charset="-78"/>
              </a:rPr>
              <a:t>مهمی</a:t>
            </a:r>
            <a:r>
              <a:rPr lang="en-US" sz="2000" dirty="0">
                <a:cs typeface="B Nazanin" panose="00000400000000000000" pitchFamily="2" charset="-78"/>
              </a:rPr>
              <a:t> </a:t>
            </a:r>
            <a:r>
              <a:rPr lang="en-US" sz="2000" dirty="0" err="1">
                <a:cs typeface="B Nazanin" panose="00000400000000000000" pitchFamily="2" charset="-78"/>
              </a:rPr>
              <a:t>در</a:t>
            </a:r>
            <a:r>
              <a:rPr lang="en-US" sz="2000" dirty="0">
                <a:cs typeface="B Nazanin" panose="00000400000000000000" pitchFamily="2" charset="-78"/>
              </a:rPr>
              <a:t> </a:t>
            </a:r>
            <a:r>
              <a:rPr lang="en-US" sz="2000" dirty="0" err="1">
                <a:cs typeface="B Nazanin" panose="00000400000000000000" pitchFamily="2" charset="-78"/>
              </a:rPr>
              <a:t>شیمی</a:t>
            </a:r>
            <a:r>
              <a:rPr lang="en-US" sz="2000" dirty="0">
                <a:cs typeface="B Nazanin" panose="00000400000000000000" pitchFamily="2" charset="-78"/>
              </a:rPr>
              <a:t> </a:t>
            </a:r>
            <a:r>
              <a:rPr lang="en-US" sz="2000" dirty="0" err="1">
                <a:cs typeface="B Nazanin" panose="00000400000000000000" pitchFamily="2" charset="-78"/>
              </a:rPr>
              <a:t>بازی</a:t>
            </a:r>
            <a:r>
              <a:rPr lang="en-US" sz="2000" dirty="0">
                <a:cs typeface="B Nazanin" panose="00000400000000000000" pitchFamily="2" charset="-78"/>
              </a:rPr>
              <a:t> </a:t>
            </a:r>
            <a:r>
              <a:rPr lang="en-US" sz="2000" dirty="0" err="1">
                <a:cs typeface="B Nazanin" panose="00000400000000000000" pitchFamily="2" charset="-78"/>
              </a:rPr>
              <a:t>کرده</a:t>
            </a:r>
            <a:r>
              <a:rPr lang="en-US" sz="2000" dirty="0">
                <a:cs typeface="B Nazanin" panose="00000400000000000000" pitchFamily="2" charset="-78"/>
              </a:rPr>
              <a:t> </a:t>
            </a:r>
            <a:r>
              <a:rPr lang="en-US" sz="2000" dirty="0" err="1">
                <a:cs typeface="B Nazanin" panose="00000400000000000000" pitchFamily="2" charset="-78"/>
              </a:rPr>
              <a:t>اند</a:t>
            </a:r>
            <a:r>
              <a:rPr lang="fa-IR" sz="2000" dirty="0">
                <a:cs typeface="B Nazanin" panose="00000400000000000000" pitchFamily="2" charset="-78"/>
              </a:rPr>
              <a:t>،</a:t>
            </a:r>
            <a:r>
              <a:rPr lang="en-US" sz="2000" dirty="0">
                <a:cs typeface="B Nazanin" panose="00000400000000000000" pitchFamily="2" charset="-78"/>
              </a:rPr>
              <a:t> </a:t>
            </a:r>
            <a:r>
              <a:rPr lang="en-US" sz="2000" dirty="0" err="1">
                <a:cs typeface="B Nazanin" panose="00000400000000000000" pitchFamily="2" charset="-78"/>
              </a:rPr>
              <a:t>فولرن</a:t>
            </a:r>
            <a:r>
              <a:rPr lang="en-US" sz="2000" dirty="0">
                <a:cs typeface="B Nazanin" panose="00000400000000000000" pitchFamily="2" charset="-78"/>
              </a:rPr>
              <a:t> </a:t>
            </a:r>
            <a:r>
              <a:rPr lang="en-US" sz="2000" dirty="0" err="1">
                <a:cs typeface="B Nazanin" panose="00000400000000000000" pitchFamily="2" charset="-78"/>
              </a:rPr>
              <a:t>به</a:t>
            </a:r>
            <a:r>
              <a:rPr lang="en-US" sz="2000" dirty="0">
                <a:cs typeface="B Nazanin" panose="00000400000000000000" pitchFamily="2" charset="-78"/>
              </a:rPr>
              <a:t> </a:t>
            </a:r>
            <a:r>
              <a:rPr lang="en-US" sz="2000" dirty="0" err="1">
                <a:cs typeface="B Nazanin" panose="00000400000000000000" pitchFamily="2" charset="-78"/>
              </a:rPr>
              <a:t>دلیل</a:t>
            </a:r>
            <a:r>
              <a:rPr lang="en-US" sz="2000" dirty="0">
                <a:cs typeface="B Nazanin" panose="00000400000000000000" pitchFamily="2" charset="-78"/>
              </a:rPr>
              <a:t> </a:t>
            </a:r>
            <a:r>
              <a:rPr lang="en-US" sz="2000" dirty="0" err="1">
                <a:cs typeface="B Nazanin" panose="00000400000000000000" pitchFamily="2" charset="-78"/>
              </a:rPr>
              <a:t>ساختار</a:t>
            </a:r>
            <a:r>
              <a:rPr lang="en-US" sz="2000" dirty="0">
                <a:cs typeface="B Nazanin" panose="00000400000000000000" pitchFamily="2" charset="-78"/>
              </a:rPr>
              <a:t> </a:t>
            </a:r>
            <a:r>
              <a:rPr lang="en-US" sz="2000" dirty="0" err="1">
                <a:cs typeface="B Nazanin" panose="00000400000000000000" pitchFamily="2" charset="-78"/>
              </a:rPr>
              <a:t>منحصر</a:t>
            </a:r>
            <a:r>
              <a:rPr lang="en-US" sz="2000" dirty="0">
                <a:cs typeface="B Nazanin" panose="00000400000000000000" pitchFamily="2" charset="-78"/>
              </a:rPr>
              <a:t> </a:t>
            </a:r>
            <a:r>
              <a:rPr lang="en-US" sz="2000" dirty="0" err="1">
                <a:cs typeface="B Nazanin" panose="00000400000000000000" pitchFamily="2" charset="-78"/>
              </a:rPr>
              <a:t>به</a:t>
            </a:r>
            <a:r>
              <a:rPr lang="en-US" sz="2000" dirty="0">
                <a:cs typeface="B Nazanin" panose="00000400000000000000" pitchFamily="2" charset="-78"/>
              </a:rPr>
              <a:t> </a:t>
            </a:r>
            <a:r>
              <a:rPr lang="en-US" sz="2000" dirty="0" err="1">
                <a:cs typeface="B Nazanin" panose="00000400000000000000" pitchFamily="2" charset="-78"/>
              </a:rPr>
              <a:t>فرد</a:t>
            </a:r>
            <a:r>
              <a:rPr lang="en-US" sz="2000" dirty="0">
                <a:cs typeface="B Nazanin" panose="00000400000000000000" pitchFamily="2" charset="-78"/>
              </a:rPr>
              <a:t> </a:t>
            </a:r>
            <a:r>
              <a:rPr lang="en-US" sz="2000" dirty="0" err="1">
                <a:cs typeface="B Nazanin" panose="00000400000000000000" pitchFamily="2" charset="-78"/>
              </a:rPr>
              <a:t>قفس</a:t>
            </a:r>
            <a:r>
              <a:rPr lang="fa-IR" sz="2000" dirty="0">
                <a:cs typeface="B Nazanin" panose="00000400000000000000" pitchFamily="2" charset="-78"/>
              </a:rPr>
              <a:t> مانندش</a:t>
            </a:r>
            <a:r>
              <a:rPr lang="en-US" sz="2000" dirty="0">
                <a:cs typeface="B Nazanin" panose="00000400000000000000" pitchFamily="2" charset="-78"/>
              </a:rPr>
              <a:t>، </a:t>
            </a:r>
            <a:r>
              <a:rPr lang="en-US" sz="2000" dirty="0" err="1">
                <a:cs typeface="B Nazanin" panose="00000400000000000000" pitchFamily="2" charset="-78"/>
              </a:rPr>
              <a:t>پتانسیل</a:t>
            </a:r>
            <a:r>
              <a:rPr lang="en-US" sz="2000" dirty="0">
                <a:cs typeface="B Nazanin" panose="00000400000000000000" pitchFamily="2" charset="-78"/>
              </a:rPr>
              <a:t> </a:t>
            </a:r>
            <a:r>
              <a:rPr lang="en-US" sz="2000" dirty="0" err="1">
                <a:cs typeface="B Nazanin" panose="00000400000000000000" pitchFamily="2" charset="-78"/>
              </a:rPr>
              <a:t>احیا</a:t>
            </a:r>
            <a:r>
              <a:rPr lang="fa-IR" sz="2000" dirty="0">
                <a:cs typeface="B Nazanin" panose="00000400000000000000" pitchFamily="2" charset="-78"/>
              </a:rPr>
              <a:t> </a:t>
            </a:r>
            <a:r>
              <a:rPr lang="en-US" sz="2000" dirty="0" err="1">
                <a:cs typeface="B Nazanin" panose="00000400000000000000" pitchFamily="2" charset="-78"/>
              </a:rPr>
              <a:t>کم</a:t>
            </a:r>
            <a:r>
              <a:rPr lang="en-US" sz="2000" dirty="0">
                <a:cs typeface="B Nazanin" panose="00000400000000000000" pitchFamily="2" charset="-78"/>
              </a:rPr>
              <a:t>، </a:t>
            </a:r>
            <a:r>
              <a:rPr lang="en-US" sz="2000" dirty="0" err="1">
                <a:cs typeface="B Nazanin" panose="00000400000000000000" pitchFamily="2" charset="-78"/>
              </a:rPr>
              <a:t>ساختار</a:t>
            </a:r>
            <a:r>
              <a:rPr lang="en-US" sz="2000" dirty="0">
                <a:cs typeface="B Nazanin" panose="00000400000000000000" pitchFamily="2" charset="-78"/>
              </a:rPr>
              <a:t> </a:t>
            </a:r>
            <a:r>
              <a:rPr lang="en-US" sz="2000" dirty="0" err="1">
                <a:cs typeface="B Nazanin" panose="00000400000000000000" pitchFamily="2" charset="-78"/>
              </a:rPr>
              <a:t>سه</a:t>
            </a:r>
            <a:r>
              <a:rPr lang="en-US" sz="2000" dirty="0">
                <a:cs typeface="B Nazanin" panose="00000400000000000000" pitchFamily="2" charset="-78"/>
              </a:rPr>
              <a:t> </a:t>
            </a:r>
            <a:r>
              <a:rPr lang="en-US" sz="2000" dirty="0" err="1">
                <a:cs typeface="B Nazanin" panose="00000400000000000000" pitchFamily="2" charset="-78"/>
              </a:rPr>
              <a:t>بعدی</a:t>
            </a:r>
            <a:r>
              <a:rPr lang="en-US" sz="2000" dirty="0">
                <a:cs typeface="B Nazanin" panose="00000400000000000000" pitchFamily="2" charset="-78"/>
              </a:rPr>
              <a:t> و </a:t>
            </a:r>
            <a:r>
              <a:rPr lang="en-US" sz="2000" dirty="0" err="1">
                <a:cs typeface="B Nazanin" panose="00000400000000000000" pitchFamily="2" charset="-78"/>
              </a:rPr>
              <a:t>انرژی</a:t>
            </a:r>
            <a:r>
              <a:rPr lang="en-US" sz="2000" dirty="0">
                <a:cs typeface="B Nazanin" panose="00000400000000000000" pitchFamily="2" charset="-78"/>
              </a:rPr>
              <a:t> </a:t>
            </a:r>
            <a:r>
              <a:rPr lang="en-US" sz="2000" dirty="0" err="1">
                <a:cs typeface="B Nazanin" panose="00000400000000000000" pitchFamily="2" charset="-78"/>
              </a:rPr>
              <a:t>سازماندهی</a:t>
            </a:r>
            <a:r>
              <a:rPr lang="en-US" sz="2000" dirty="0">
                <a:cs typeface="B Nazanin" panose="00000400000000000000" pitchFamily="2" charset="-78"/>
              </a:rPr>
              <a:t> </a:t>
            </a:r>
            <a:r>
              <a:rPr lang="en-US" sz="2000" dirty="0" err="1">
                <a:cs typeface="B Nazanin" panose="00000400000000000000" pitchFamily="2" charset="-78"/>
              </a:rPr>
              <a:t>کوچک</a:t>
            </a:r>
            <a:r>
              <a:rPr lang="en-US" sz="2000" dirty="0">
                <a:cs typeface="B Nazanin" panose="00000400000000000000" pitchFamily="2" charset="-78"/>
              </a:rPr>
              <a:t> </a:t>
            </a:r>
            <a:r>
              <a:rPr lang="en-US" sz="2000" dirty="0" err="1">
                <a:cs typeface="B Nazanin" panose="00000400000000000000" pitchFamily="2" charset="-78"/>
              </a:rPr>
              <a:t>در</a:t>
            </a:r>
            <a:r>
              <a:rPr lang="en-US" sz="2000" dirty="0">
                <a:cs typeface="B Nazanin" panose="00000400000000000000" pitchFamily="2" charset="-78"/>
              </a:rPr>
              <a:t> </a:t>
            </a:r>
            <a:r>
              <a:rPr lang="en-US" sz="2000" dirty="0" err="1">
                <a:cs typeface="B Nazanin" panose="00000400000000000000" pitchFamily="2" charset="-78"/>
              </a:rPr>
              <a:t>واکنش</a:t>
            </a:r>
            <a:r>
              <a:rPr lang="en-US" sz="2000" dirty="0">
                <a:cs typeface="B Nazanin" panose="00000400000000000000" pitchFamily="2" charset="-78"/>
              </a:rPr>
              <a:t> </a:t>
            </a:r>
            <a:r>
              <a:rPr lang="en-US" sz="2000" dirty="0" err="1">
                <a:cs typeface="B Nazanin" panose="00000400000000000000" pitchFamily="2" charset="-78"/>
              </a:rPr>
              <a:t>های</a:t>
            </a:r>
            <a:r>
              <a:rPr lang="en-US" sz="2000" dirty="0">
                <a:cs typeface="B Nazanin" panose="00000400000000000000" pitchFamily="2" charset="-78"/>
              </a:rPr>
              <a:t> </a:t>
            </a:r>
            <a:r>
              <a:rPr lang="en-US" sz="2000" dirty="0" err="1">
                <a:cs typeface="B Nazanin" panose="00000400000000000000" pitchFamily="2" charset="-78"/>
              </a:rPr>
              <a:t>انتقال</a:t>
            </a:r>
            <a:r>
              <a:rPr lang="en-US" sz="2000" dirty="0">
                <a:cs typeface="B Nazanin" panose="00000400000000000000" pitchFamily="2" charset="-78"/>
              </a:rPr>
              <a:t> </a:t>
            </a:r>
            <a:r>
              <a:rPr lang="en-US" sz="2000" dirty="0" err="1">
                <a:cs typeface="B Nazanin" panose="00000400000000000000" pitchFamily="2" charset="-78"/>
              </a:rPr>
              <a:t>الکترون</a:t>
            </a:r>
            <a:r>
              <a:rPr lang="en-US" sz="2000" dirty="0">
                <a:cs typeface="B Nazanin" panose="00000400000000000000" pitchFamily="2" charset="-78"/>
              </a:rPr>
              <a:t>، </a:t>
            </a:r>
            <a:r>
              <a:rPr lang="en-US" sz="2000" dirty="0" err="1">
                <a:cs typeface="B Nazanin" panose="00000400000000000000" pitchFamily="2" charset="-78"/>
              </a:rPr>
              <a:t>یکی</a:t>
            </a:r>
            <a:r>
              <a:rPr lang="en-US" sz="2000" dirty="0">
                <a:cs typeface="B Nazanin" panose="00000400000000000000" pitchFamily="2" charset="-78"/>
              </a:rPr>
              <a:t> </a:t>
            </a:r>
            <a:r>
              <a:rPr lang="en-US" sz="2000" dirty="0" err="1">
                <a:cs typeface="B Nazanin" panose="00000400000000000000" pitchFamily="2" charset="-78"/>
              </a:rPr>
              <a:t>از</a:t>
            </a:r>
            <a:r>
              <a:rPr lang="en-US" sz="2000" dirty="0">
                <a:cs typeface="B Nazanin" panose="00000400000000000000" pitchFamily="2" charset="-78"/>
              </a:rPr>
              <a:t> </a:t>
            </a:r>
            <a:r>
              <a:rPr lang="en-US" sz="2000" dirty="0" err="1">
                <a:cs typeface="B Nazanin" panose="00000400000000000000" pitchFamily="2" charset="-78"/>
              </a:rPr>
              <a:t>پرکاربردترین</a:t>
            </a:r>
            <a:r>
              <a:rPr lang="en-US" sz="2000" dirty="0">
                <a:cs typeface="B Nazanin" panose="00000400000000000000" pitchFamily="2" charset="-78"/>
              </a:rPr>
              <a:t> </a:t>
            </a:r>
            <a:r>
              <a:rPr lang="en-US" sz="2000" dirty="0" err="1">
                <a:cs typeface="B Nazanin" panose="00000400000000000000" pitchFamily="2" charset="-78"/>
              </a:rPr>
              <a:t>واحد</a:t>
            </a:r>
            <a:r>
              <a:rPr lang="en-US" sz="2000" dirty="0">
                <a:cs typeface="B Nazanin" panose="00000400000000000000" pitchFamily="2" charset="-78"/>
              </a:rPr>
              <a:t> </a:t>
            </a:r>
            <a:r>
              <a:rPr lang="en-US" sz="2000" dirty="0" err="1">
                <a:cs typeface="B Nazanin" panose="00000400000000000000" pitchFamily="2" charset="-78"/>
              </a:rPr>
              <a:t>های</a:t>
            </a:r>
            <a:r>
              <a:rPr lang="en-US" sz="2000" dirty="0">
                <a:cs typeface="B Nazanin" panose="00000400000000000000" pitchFamily="2" charset="-78"/>
              </a:rPr>
              <a:t> </a:t>
            </a:r>
            <a:r>
              <a:rPr lang="en-US" sz="2000" dirty="0" err="1">
                <a:cs typeface="B Nazanin" panose="00000400000000000000" pitchFamily="2" charset="-78"/>
              </a:rPr>
              <a:t>پذیرنده</a:t>
            </a:r>
            <a:r>
              <a:rPr lang="en-US" sz="2000" dirty="0">
                <a:cs typeface="B Nazanin" panose="00000400000000000000" pitchFamily="2" charset="-78"/>
              </a:rPr>
              <a:t> </a:t>
            </a:r>
            <a:r>
              <a:rPr lang="en-US" sz="2000" dirty="0" err="1">
                <a:cs typeface="B Nazanin" panose="00000400000000000000" pitchFamily="2" charset="-78"/>
              </a:rPr>
              <a:t>الکترون</a:t>
            </a:r>
            <a:r>
              <a:rPr lang="en-US" sz="2000" dirty="0">
                <a:cs typeface="B Nazanin" panose="00000400000000000000" pitchFamily="2" charset="-78"/>
              </a:rPr>
              <a:t> </a:t>
            </a:r>
            <a:r>
              <a:rPr lang="en-US" sz="2000" dirty="0" err="1" smtClean="0">
                <a:cs typeface="B Nazanin" panose="00000400000000000000" pitchFamily="2" charset="-78"/>
              </a:rPr>
              <a:t>است</a:t>
            </a:r>
            <a:r>
              <a:rPr lang="fa-IR" sz="2000" dirty="0" smtClean="0">
                <a:cs typeface="B Nazanin" panose="00000400000000000000" pitchFamily="2" charset="-78"/>
              </a:rPr>
              <a:t> که </a:t>
            </a:r>
            <a:r>
              <a:rPr lang="ar-SA" sz="2000" dirty="0" smtClean="0">
                <a:cs typeface="B Nazanin" panose="00000400000000000000" pitchFamily="2" charset="-78"/>
              </a:rPr>
              <a:t>به </a:t>
            </a:r>
            <a:r>
              <a:rPr lang="ar-SA" sz="2000" dirty="0">
                <a:cs typeface="B Nazanin" panose="00000400000000000000" pitchFamily="2" charset="-78"/>
              </a:rPr>
              <a:t>طور گسترده در چنین کمپلکس­هایی به عنوان لیگاند مورد استفاده قرار می­گیرد.</a:t>
            </a:r>
            <a:r>
              <a:rPr lang="en-US" sz="2000" dirty="0" smtClean="0">
                <a:cs typeface="B Nazanin" panose="00000400000000000000" pitchFamily="2" charset="-78"/>
              </a:rPr>
              <a:t> </a:t>
            </a:r>
            <a:r>
              <a:rPr lang="en-US" sz="2000" dirty="0">
                <a:cs typeface="B Nazanin" panose="00000400000000000000" pitchFamily="2" charset="-78"/>
              </a:rPr>
              <a:t>[1,2]</a:t>
            </a:r>
            <a:r>
              <a:rPr lang="fa-IR" sz="2000" dirty="0">
                <a:cs typeface="B Nazanin" panose="00000400000000000000" pitchFamily="2" charset="-78"/>
              </a:rPr>
              <a:t>. </a:t>
            </a:r>
            <a:endParaRPr lang="fa-IR" sz="2000" dirty="0" smtClean="0">
              <a:cs typeface="B Nazanin" panose="00000400000000000000" pitchFamily="2" charset="-78"/>
            </a:endParaRPr>
          </a:p>
          <a:p>
            <a:pPr marL="0" indent="0" algn="just" rtl="1">
              <a:lnSpc>
                <a:spcPct val="100000"/>
              </a:lnSpc>
              <a:spcBef>
                <a:spcPts val="0"/>
              </a:spcBef>
              <a:buNone/>
            </a:pP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pic>
        <p:nvPicPr>
          <p:cNvPr id="6"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4101" y="3644316"/>
            <a:ext cx="1873453" cy="2213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23597" y="3644317"/>
            <a:ext cx="1818311" cy="221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343614" y="5897188"/>
            <a:ext cx="3777807" cy="830997"/>
          </a:xfrm>
          <a:prstGeom prst="rect">
            <a:avLst/>
          </a:prstGeom>
        </p:spPr>
        <p:txBody>
          <a:bodyPr wrap="square">
            <a:spAutoFit/>
          </a:bodyPr>
          <a:lstStyle/>
          <a:p>
            <a:pPr algn="just" rtl="1"/>
            <a:r>
              <a:rPr lang="fa-IR" sz="1600" dirty="0" smtClean="0">
                <a:latin typeface="Times New Roman" panose="02020603050405020304" pitchFamily="18" charset="0"/>
                <a:cs typeface="B Nazanin" panose="00000400000000000000" pitchFamily="2" charset="-78"/>
              </a:rPr>
              <a:t>شکل 1. ساختار </a:t>
            </a:r>
            <a:r>
              <a:rPr lang="fa-IR" sz="1600" dirty="0">
                <a:latin typeface="Times New Roman" panose="02020603050405020304" pitchFamily="18" charset="0"/>
                <a:cs typeface="B Nazanin" panose="00000400000000000000" pitchFamily="2" charset="-78"/>
              </a:rPr>
              <a:t>بهینه شده </a:t>
            </a:r>
            <a:r>
              <a:rPr lang="fa-IR" sz="1600" dirty="0" smtClean="0">
                <a:latin typeface="Times New Roman" panose="02020603050405020304" pitchFamily="18" charset="0"/>
                <a:cs typeface="B Nazanin" panose="00000400000000000000" pitchFamily="2" charset="-78"/>
              </a:rPr>
              <a:t>کمپلکس</a:t>
            </a:r>
            <a:br>
              <a:rPr lang="fa-IR" sz="1600" dirty="0" smtClean="0">
                <a:latin typeface="Times New Roman" panose="02020603050405020304" pitchFamily="18" charset="0"/>
                <a:cs typeface="B Nazanin" panose="00000400000000000000" pitchFamily="2" charset="-78"/>
              </a:rPr>
            </a:br>
            <a:r>
              <a:rPr lang="fa-IR" sz="1600" dirty="0" smtClean="0">
                <a:latin typeface="Times New Roman" panose="02020603050405020304" pitchFamily="18" charset="0"/>
                <a:cs typeface="B Nazanin" panose="00000400000000000000" pitchFamily="2" charset="-78"/>
              </a:rPr>
              <a:t> </a:t>
            </a:r>
            <a:r>
              <a:rPr lang="en-US" sz="1600" dirty="0">
                <a:latin typeface="Times New Roman" panose="02020603050405020304" pitchFamily="18" charset="0"/>
                <a:cs typeface="B Nazanin" panose="00000400000000000000" pitchFamily="2" charset="-78"/>
              </a:rPr>
              <a:t>[Ni(</a:t>
            </a:r>
            <a:r>
              <a:rPr lang="en-US" sz="1600" i="1" dirty="0">
                <a:latin typeface="Times New Roman" panose="02020603050405020304" pitchFamily="18" charset="0"/>
                <a:cs typeface="B Nazanin" panose="00000400000000000000" pitchFamily="2" charset="-78"/>
              </a:rPr>
              <a:t>η</a:t>
            </a:r>
            <a:r>
              <a:rPr lang="en-US" sz="1600" baseline="30000" dirty="0">
                <a:latin typeface="Times New Roman" panose="02020603050405020304" pitchFamily="18" charset="0"/>
                <a:cs typeface="B Nazanin" panose="00000400000000000000" pitchFamily="2" charset="-78"/>
              </a:rPr>
              <a:t>5</a:t>
            </a:r>
            <a:r>
              <a:rPr lang="en-US" sz="1600" dirty="0">
                <a:latin typeface="Times New Roman" panose="02020603050405020304" pitchFamily="18" charset="0"/>
                <a:cs typeface="B Nazanin" panose="00000400000000000000" pitchFamily="2" charset="-78"/>
              </a:rPr>
              <a:t>-C</a:t>
            </a:r>
            <a:r>
              <a:rPr lang="en-US" sz="1600" baseline="-25000" dirty="0">
                <a:latin typeface="Times New Roman" panose="02020603050405020304" pitchFamily="18" charset="0"/>
                <a:cs typeface="B Nazanin" panose="00000400000000000000" pitchFamily="2" charset="-78"/>
              </a:rPr>
              <a:t>60</a:t>
            </a:r>
            <a:r>
              <a:rPr lang="en-US" sz="1600" dirty="0">
                <a:latin typeface="Times New Roman" panose="02020603050405020304" pitchFamily="18" charset="0"/>
                <a:cs typeface="B Nazanin" panose="00000400000000000000" pitchFamily="2" charset="-78"/>
              </a:rPr>
              <a:t>Me</a:t>
            </a:r>
            <a:r>
              <a:rPr lang="en-US" sz="1600" baseline="-25000" dirty="0">
                <a:latin typeface="Times New Roman" panose="02020603050405020304" pitchFamily="18" charset="0"/>
                <a:cs typeface="B Nazanin" panose="00000400000000000000" pitchFamily="2" charset="-78"/>
              </a:rPr>
              <a:t>5</a:t>
            </a:r>
            <a:r>
              <a:rPr lang="en-US" sz="1600" dirty="0">
                <a:latin typeface="Times New Roman" panose="02020603050405020304" pitchFamily="18" charset="0"/>
                <a:cs typeface="B Nazanin" panose="00000400000000000000" pitchFamily="2" charset="-78"/>
              </a:rPr>
              <a:t>)(Allyl</a:t>
            </a:r>
            <a:r>
              <a:rPr lang="en-US" sz="1600" dirty="0" smtClean="0">
                <a:latin typeface="Times New Roman" panose="02020603050405020304" pitchFamily="18" charset="0"/>
                <a:cs typeface="B Nazanin" panose="00000400000000000000" pitchFamily="2" charset="-78"/>
              </a:rPr>
              <a:t>)]</a:t>
            </a:r>
            <a:r>
              <a:rPr lang="fa-IR" sz="1600" dirty="0" smtClean="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در سطح </a:t>
            </a:r>
            <a:r>
              <a:rPr lang="fa-IR" sz="1600" dirty="0" smtClean="0">
                <a:latin typeface="Times New Roman" panose="02020603050405020304" pitchFamily="18" charset="0"/>
                <a:cs typeface="B Nazanin" panose="00000400000000000000" pitchFamily="2" charset="-78"/>
              </a:rPr>
              <a:t>تئوری</a:t>
            </a:r>
            <a:br>
              <a:rPr lang="fa-IR" sz="1600" dirty="0" smtClean="0">
                <a:latin typeface="Times New Roman" panose="02020603050405020304" pitchFamily="18" charset="0"/>
                <a:cs typeface="B Nazanin" panose="00000400000000000000" pitchFamily="2" charset="-78"/>
              </a:rPr>
            </a:br>
            <a:r>
              <a:rPr lang="fa-IR" sz="1600" dirty="0" smtClean="0">
                <a:latin typeface="Times New Roman" panose="02020603050405020304" pitchFamily="18" charset="0"/>
                <a:cs typeface="B Nazanin" panose="00000400000000000000" pitchFamily="2" charset="-78"/>
              </a:rPr>
              <a:t> </a:t>
            </a:r>
            <a:r>
              <a:rPr lang="en-US" sz="1600" dirty="0" smtClean="0">
                <a:latin typeface="Times New Roman" panose="02020603050405020304" pitchFamily="18" charset="0"/>
                <a:cs typeface="B Nazanin" panose="00000400000000000000" pitchFamily="2" charset="-78"/>
              </a:rPr>
              <a:t>M06-L/def2-SVP</a:t>
            </a:r>
            <a:r>
              <a:rPr lang="fa-IR" sz="1600" dirty="0" smtClean="0">
                <a:latin typeface="Times New Roman" panose="02020603050405020304" pitchFamily="18" charset="0"/>
                <a:cs typeface="B Nazanin" panose="00000400000000000000" pitchFamily="2" charset="-78"/>
              </a:rPr>
              <a:t>.</a:t>
            </a:r>
            <a:endParaRPr lang="en-US" sz="1600" dirty="0">
              <a:latin typeface="Times New Roman" panose="02020603050405020304" pitchFamily="18" charset="0"/>
              <a:cs typeface="B Nazanin" panose="00000400000000000000" pitchFamily="2" charset="-78"/>
            </a:endParaRPr>
          </a:p>
        </p:txBody>
      </p:sp>
      <p:sp>
        <p:nvSpPr>
          <p:cNvPr id="3" name="Rectangle 2"/>
          <p:cNvSpPr/>
          <p:nvPr/>
        </p:nvSpPr>
        <p:spPr>
          <a:xfrm>
            <a:off x="4273724" y="3600132"/>
            <a:ext cx="7801897" cy="3323987"/>
          </a:xfrm>
          <a:prstGeom prst="rect">
            <a:avLst/>
          </a:prstGeom>
        </p:spPr>
        <p:txBody>
          <a:bodyPr wrap="square">
            <a:spAutoFit/>
          </a:bodyPr>
          <a:lstStyle/>
          <a:p>
            <a:pPr algn="just" rtl="1">
              <a:lnSpc>
                <a:spcPct val="150000"/>
              </a:lnSpc>
            </a:pPr>
            <a:r>
              <a:rPr lang="fa-IR" sz="2000" dirty="0">
                <a:cs typeface="B Nazanin" panose="00000400000000000000" pitchFamily="2" charset="-78"/>
              </a:rPr>
              <a:t>فولرن­ها به صورت­های متنوعی می­توانند نقش لیگاند را ایفا کنند، آن­ها می­توانند به صورت مستقیم به فلز متصل شوند یا فلز درون قفس فولرن قرار بگیرد، همچنین می­شود یک اتم دهنده مثل اکسیژن یا نیتروژن و غیره به قفس فولرن متصل شود و فلز از طریق این اتم به فولرن متصل شود. زمانی که </a:t>
            </a:r>
            <a:r>
              <a:rPr lang="fa-IR" sz="2000" dirty="0" smtClean="0">
                <a:cs typeface="B Nazanin" panose="00000400000000000000" pitchFamily="2" charset="-78"/>
              </a:rPr>
              <a:t>بصورت </a:t>
            </a:r>
            <a:r>
              <a:rPr lang="fa-IR" sz="2000" dirty="0">
                <a:cs typeface="B Nazanin" panose="00000400000000000000" pitchFamily="2" charset="-78"/>
              </a:rPr>
              <a:t>مستقیم متصل می­شوند تقریباً همیشه به روش دی­ </a:t>
            </a:r>
            <a:r>
              <a:rPr lang="fa-IR" sz="2000" dirty="0" smtClean="0">
                <a:cs typeface="B Nazanin" panose="00000400000000000000" pitchFamily="2" charset="-78"/>
              </a:rPr>
              <a:t>هاپتو</a:t>
            </a:r>
            <a:r>
              <a:rPr lang="en-US" sz="2000" dirty="0" smtClean="0">
                <a:latin typeface="Times New Roman" panose="02020603050405020304" pitchFamily="18" charset="0"/>
                <a:cs typeface="Times New Roman" panose="02020603050405020304" pitchFamily="18" charset="0"/>
              </a:rPr>
              <a:t>η</a:t>
            </a:r>
            <a:r>
              <a:rPr lang="en-US" sz="2000" baseline="30000" dirty="0" smtClean="0">
                <a:latin typeface="Times New Roman" panose="02020603050405020304" pitchFamily="18" charset="0"/>
                <a:cs typeface="Times New Roman" panose="02020603050405020304" pitchFamily="18" charset="0"/>
              </a:rPr>
              <a:t>2</a:t>
            </a:r>
            <a:r>
              <a:rPr lang="en-US" sz="2000" dirty="0" smtClean="0">
                <a:cs typeface="B Nazanin" panose="00000400000000000000" pitchFamily="2" charset="-78"/>
              </a:rPr>
              <a:t> </a:t>
            </a:r>
            <a:r>
              <a:rPr lang="fa-IR" sz="2000" dirty="0" smtClean="0">
                <a:cs typeface="B Nazanin" panose="00000400000000000000" pitchFamily="2" charset="-78"/>
              </a:rPr>
              <a:t> کئوردینه </a:t>
            </a:r>
            <a:r>
              <a:rPr lang="fa-IR" sz="2000" dirty="0">
                <a:cs typeface="B Nazanin" panose="00000400000000000000" pitchFamily="2" charset="-78"/>
              </a:rPr>
              <a:t>می­شوند و مراکز فلزی غنی از الکترونی را ترجیح می­دهند. این اتصال در محل اتصال دو حلقه 6 عضوی تشکیل می­شود. پیوند هگزاهاپتو و پنتاهاپتو </a:t>
            </a:r>
            <a:r>
              <a:rPr lang="fa-IR" sz="2000" dirty="0" smtClean="0">
                <a:cs typeface="B Nazanin" panose="00000400000000000000" pitchFamily="2" charset="-78"/>
              </a:rPr>
              <a:t>(</a:t>
            </a:r>
            <a:r>
              <a:rPr lang="en-US" sz="2000" dirty="0" smtClean="0">
                <a:latin typeface="Times New Roman" panose="02020603050405020304" pitchFamily="18" charset="0"/>
                <a:cs typeface="Times New Roman" panose="02020603050405020304" pitchFamily="18" charset="0"/>
              </a:rPr>
              <a:t>η</a:t>
            </a:r>
            <a:r>
              <a:rPr lang="en-US" sz="2000" baseline="30000" dirty="0" smtClean="0">
                <a:latin typeface="Times New Roman" panose="02020603050405020304" pitchFamily="18" charset="0"/>
                <a:cs typeface="Times New Roman" panose="02020603050405020304" pitchFamily="18" charset="0"/>
              </a:rPr>
              <a:t>5</a:t>
            </a:r>
            <a:r>
              <a:rPr lang="fa-IR" sz="2000" baseline="30000" dirty="0" smtClean="0">
                <a:latin typeface="Times New Roman" panose="02020603050405020304" pitchFamily="18" charset="0"/>
                <a:cs typeface="Times New Roman" panose="02020603050405020304" pitchFamily="18" charset="0"/>
              </a:rPr>
              <a:t> </a:t>
            </a:r>
            <a:r>
              <a:rPr lang="fa-IR" sz="2000" dirty="0" smtClean="0">
                <a:cs typeface="B Nazanin" panose="00000400000000000000" pitchFamily="2" charset="-78"/>
              </a:rPr>
              <a:t>یا </a:t>
            </a:r>
            <a:r>
              <a:rPr lang="en-US" sz="2000" dirty="0" smtClean="0">
                <a:latin typeface="Times New Roman" panose="02020603050405020304" pitchFamily="18" charset="0"/>
                <a:cs typeface="Times New Roman" panose="02020603050405020304" pitchFamily="18" charset="0"/>
              </a:rPr>
              <a:t>η</a:t>
            </a:r>
            <a:r>
              <a:rPr lang="en-US" sz="2000" baseline="30000" dirty="0" smtClean="0">
                <a:latin typeface="Times New Roman" panose="02020603050405020304" pitchFamily="18" charset="0"/>
                <a:cs typeface="Times New Roman" panose="02020603050405020304" pitchFamily="18" charset="0"/>
              </a:rPr>
              <a:t>6</a:t>
            </a:r>
            <a:r>
              <a:rPr lang="fa-IR" sz="2000" dirty="0">
                <a:cs typeface="B Nazanin" panose="00000400000000000000" pitchFamily="2" charset="-78"/>
              </a:rPr>
              <a:t>)</a:t>
            </a:r>
            <a:r>
              <a:rPr lang="fa-IR" sz="2000" baseline="30000" dirty="0">
                <a:cs typeface="B Nazanin" panose="00000400000000000000" pitchFamily="2" charset="-78"/>
              </a:rPr>
              <a:t> </a:t>
            </a:r>
            <a:r>
              <a:rPr lang="fa-IR" sz="2000" dirty="0">
                <a:cs typeface="B Nazanin" panose="00000400000000000000" pitchFamily="2" charset="-78"/>
              </a:rPr>
              <a:t>بندرت مشاهده می­شود مگر زمانی که ساختار الکترونی بسته فولرن توسط متصل کردن </a:t>
            </a:r>
            <a:r>
              <a:rPr lang="fa-IR" sz="2000" dirty="0" smtClean="0">
                <a:cs typeface="B Nazanin" panose="00000400000000000000" pitchFamily="2" charset="-78"/>
              </a:rPr>
              <a:t>5 </a:t>
            </a:r>
            <a:r>
              <a:rPr lang="fa-IR" sz="2000" dirty="0">
                <a:cs typeface="B Nazanin" panose="00000400000000000000" pitchFamily="2" charset="-78"/>
              </a:rPr>
              <a:t>یا </a:t>
            </a:r>
            <a:r>
              <a:rPr lang="fa-IR" sz="2000" dirty="0" smtClean="0">
                <a:cs typeface="B Nazanin" panose="00000400000000000000" pitchFamily="2" charset="-78"/>
              </a:rPr>
              <a:t>6 </a:t>
            </a:r>
            <a:r>
              <a:rPr lang="fa-IR" sz="2000" dirty="0">
                <a:cs typeface="B Nazanin" panose="00000400000000000000" pitchFamily="2" charset="-78"/>
              </a:rPr>
              <a:t>گروه آلی به محل مورد نظر مختل </a:t>
            </a:r>
            <a:r>
              <a:rPr lang="fa-IR" sz="2000" dirty="0" smtClean="0">
                <a:cs typeface="B Nazanin" panose="00000400000000000000" pitchFamily="2" charset="-78"/>
              </a:rPr>
              <a:t>شود </a:t>
            </a:r>
            <a:r>
              <a:rPr lang="en-US" sz="2000" dirty="0" smtClean="0">
                <a:latin typeface="Times New Roman" panose="02020603050405020304" pitchFamily="18" charset="0"/>
                <a:ea typeface="Calibri" panose="020F0502020204030204" pitchFamily="34" charset="0"/>
                <a:cs typeface="B Nazanin" panose="00000400000000000000" pitchFamily="2" charset="-78"/>
              </a:rPr>
              <a:t>[3]</a:t>
            </a:r>
            <a:r>
              <a:rPr lang="ar-SA" sz="2000" dirty="0" smtClean="0">
                <a:latin typeface="Times New Roman" panose="02020603050405020304" pitchFamily="18" charset="0"/>
                <a:ea typeface="Calibri" panose="020F0502020204030204" pitchFamily="34" charset="0"/>
                <a:cs typeface="B Nazanin" panose="00000400000000000000" pitchFamily="2" charset="-78"/>
              </a:rPr>
              <a:t>. </a:t>
            </a:r>
            <a:endParaRPr lang="fa-IR" sz="2000" dirty="0">
              <a:latin typeface="Times New Roman" panose="02020603050405020304" pitchFamily="18" charset="0"/>
              <a:ea typeface="Calibri" panose="020F0502020204030204" pitchFamily="34" charset="0"/>
              <a:cs typeface="B Nazanin" panose="00000400000000000000" pitchFamily="2" charset="-78"/>
            </a:endParaRPr>
          </a:p>
        </p:txBody>
      </p:sp>
      <p:sp>
        <p:nvSpPr>
          <p:cNvPr id="4" name="Rounded Rectangle 3"/>
          <p:cNvSpPr/>
          <p:nvPr/>
        </p:nvSpPr>
        <p:spPr>
          <a:xfrm>
            <a:off x="27585" y="3472070"/>
            <a:ext cx="4213111" cy="325341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21715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0" y="2118415"/>
            <a:ext cx="11621386" cy="4693199"/>
          </a:xfrm>
        </p:spPr>
        <p:txBody>
          <a:bodyPr>
            <a:noAutofit/>
          </a:bodyPr>
          <a:lstStyle/>
          <a:p>
            <a:pPr marL="0" indent="0" algn="just" rtl="1">
              <a:lnSpc>
                <a:spcPct val="150000"/>
              </a:lnSpc>
              <a:buNone/>
            </a:pPr>
            <a:r>
              <a:rPr lang="fa-IR" sz="2000" dirty="0" smtClean="0">
                <a:cs typeface="B Nazanin" panose="00000400000000000000" pitchFamily="2" charset="-78"/>
              </a:rPr>
              <a:t>ساختار </a:t>
            </a:r>
            <a:r>
              <a:rPr lang="fa-IR" sz="2000" dirty="0">
                <a:cs typeface="B Nazanin" panose="00000400000000000000" pitchFamily="2" charset="-78"/>
              </a:rPr>
              <a:t>تمام گونه­ها در فاز گاز به طور کامل با </a:t>
            </a:r>
            <a:r>
              <a:rPr lang="fa-IR" sz="2000" dirty="0" smtClean="0">
                <a:cs typeface="B Nazanin" panose="00000400000000000000" pitchFamily="2" charset="-78"/>
              </a:rPr>
              <a:t>سری</a:t>
            </a:r>
            <a:r>
              <a:rPr lang="en-US" sz="2000" dirty="0" smtClean="0">
                <a:cs typeface="B Nazanin" panose="00000400000000000000" pitchFamily="2" charset="-78"/>
              </a:rPr>
              <a:t>def2-SVP [4] </a:t>
            </a:r>
            <a:r>
              <a:rPr lang="fa-IR" sz="2000" dirty="0" smtClean="0">
                <a:cs typeface="B Nazanin" panose="00000400000000000000" pitchFamily="2" charset="-78"/>
              </a:rPr>
              <a:t> و سطح تئوری</a:t>
            </a:r>
            <a:r>
              <a:rPr lang="en-US" sz="2000" dirty="0" smtClean="0">
                <a:cs typeface="B Nazanin" panose="00000400000000000000" pitchFamily="2" charset="-78"/>
              </a:rPr>
              <a:t> [5] M06L </a:t>
            </a:r>
            <a:r>
              <a:rPr lang="fa-IR" sz="2000" dirty="0" smtClean="0">
                <a:cs typeface="B Nazanin" panose="00000400000000000000" pitchFamily="2" charset="-78"/>
              </a:rPr>
              <a:t>با </a:t>
            </a:r>
            <a:r>
              <a:rPr lang="fa-IR" sz="2000" dirty="0">
                <a:cs typeface="B Nazanin" panose="00000400000000000000" pitchFamily="2" charset="-78"/>
              </a:rPr>
              <a:t>استفاده از نرم افزار </a:t>
            </a:r>
            <a:r>
              <a:rPr lang="en-US" sz="2000" dirty="0">
                <a:cs typeface="B Nazanin" panose="00000400000000000000" pitchFamily="2" charset="-78"/>
              </a:rPr>
              <a:t>Gaussian 09 </a:t>
            </a:r>
            <a:r>
              <a:rPr lang="en-US" sz="2000" dirty="0" smtClean="0">
                <a:cs typeface="B Nazanin" panose="00000400000000000000" pitchFamily="2" charset="-78"/>
              </a:rPr>
              <a:t>[6] </a:t>
            </a:r>
            <a:r>
              <a:rPr lang="fa-IR" sz="2000" dirty="0" smtClean="0">
                <a:cs typeface="B Nazanin" panose="00000400000000000000" pitchFamily="2" charset="-78"/>
              </a:rPr>
              <a:t> بهینه </a:t>
            </a:r>
            <a:r>
              <a:rPr lang="fa-IR" sz="2000" dirty="0">
                <a:cs typeface="B Nazanin" panose="00000400000000000000" pitchFamily="2" charset="-78"/>
              </a:rPr>
              <a:t>شدند. در این­جا از روش </a:t>
            </a:r>
            <a:r>
              <a:rPr lang="en-US" sz="2000" dirty="0">
                <a:cs typeface="B Nazanin" panose="00000400000000000000" pitchFamily="2" charset="-78"/>
              </a:rPr>
              <a:t>M06-L </a:t>
            </a:r>
            <a:r>
              <a:rPr lang="fa-IR" sz="2000" dirty="0" smtClean="0">
                <a:cs typeface="B Nazanin" panose="00000400000000000000" pitchFamily="2" charset="-78"/>
              </a:rPr>
              <a:t> استفاده </a:t>
            </a:r>
            <a:r>
              <a:rPr lang="fa-IR" sz="2000" dirty="0">
                <a:cs typeface="B Nazanin" panose="00000400000000000000" pitchFamily="2" charset="-78"/>
              </a:rPr>
              <a:t>کردیم  زیرا روشی مناسب و سریع برای فلزات واسطه و ترکیبات معدنی و آلی فلزی </a:t>
            </a:r>
            <a:r>
              <a:rPr lang="fa-IR" sz="2000" dirty="0" smtClean="0">
                <a:cs typeface="B Nazanin" panose="00000400000000000000" pitchFamily="2" charset="-78"/>
              </a:rPr>
              <a:t>است. </a:t>
            </a:r>
            <a:r>
              <a:rPr lang="fa-IR" sz="2000" dirty="0">
                <a:cs typeface="B Nazanin" panose="00000400000000000000" pitchFamily="2" charset="-78"/>
              </a:rPr>
              <a:t>برای شروع محاسبات بر روی کمپلکس­های </a:t>
            </a:r>
            <a:r>
              <a:rPr lang="fa-IR" sz="2000" dirty="0" smtClean="0">
                <a:cs typeface="B Nazanin" panose="00000400000000000000" pitchFamily="2" charset="-78"/>
              </a:rPr>
              <a:t>فلزی فولرن، </a:t>
            </a:r>
            <a:r>
              <a:rPr lang="fa-IR" sz="2000" dirty="0">
                <a:cs typeface="B Nazanin" panose="00000400000000000000" pitchFamily="2" charset="-78"/>
              </a:rPr>
              <a:t>ساختارهای بلوری موجود از ترکیبات مورد نظر بدون هیچگونه محدودیت تقارنی، بطور کامل بهینه شدند و ساختار های مشابه برای کمپلکس­های دیگر نیز بهینه شد. محاسبه آنالیز فرکانس­های تمام گونه­ها، در همان سطحی که ساختارهایشان بهینه شده بود، صورت گرفت و نشان داد که ساختارهای بهینه شده در حالت مینیمم موضعی بوده و هیچ گونه فرکانس منفی نیز برایشان وجود ندارد. آنالیز </a:t>
            </a:r>
            <a:r>
              <a:rPr lang="en-US" sz="2000" dirty="0">
                <a:cs typeface="B Nazanin" panose="00000400000000000000" pitchFamily="2" charset="-78"/>
              </a:rPr>
              <a:t>NBO </a:t>
            </a:r>
            <a:r>
              <a:rPr lang="en-US" sz="2000" dirty="0" smtClean="0">
                <a:cs typeface="B Nazanin" panose="00000400000000000000" pitchFamily="2" charset="-78"/>
              </a:rPr>
              <a:t>[7] </a:t>
            </a:r>
            <a:r>
              <a:rPr lang="fa-IR" sz="2000" dirty="0" smtClean="0">
                <a:cs typeface="B Nazanin" panose="00000400000000000000" pitchFamily="2" charset="-78"/>
              </a:rPr>
              <a:t> نیز </a:t>
            </a:r>
            <a:r>
              <a:rPr lang="fa-IR" sz="2000" dirty="0">
                <a:cs typeface="B Nazanin" panose="00000400000000000000" pitchFamily="2" charset="-78"/>
              </a:rPr>
              <a:t>در </a:t>
            </a:r>
            <a:r>
              <a:rPr lang="fa-IR" sz="2000" dirty="0" smtClean="0">
                <a:cs typeface="B Nazanin" panose="00000400000000000000" pitchFamily="2" charset="-78"/>
              </a:rPr>
              <a:t>سطح </a:t>
            </a:r>
            <a:r>
              <a:rPr lang="fa-IR" sz="2000" dirty="0">
                <a:cs typeface="B Nazanin" panose="00000400000000000000" pitchFamily="2" charset="-78"/>
              </a:rPr>
              <a:t>تئوری</a:t>
            </a:r>
            <a:r>
              <a:rPr lang="en-US" sz="2000" dirty="0">
                <a:cs typeface="B Nazanin" panose="00000400000000000000" pitchFamily="2" charset="-78"/>
              </a:rPr>
              <a:t> </a:t>
            </a:r>
            <a:r>
              <a:rPr lang="en-US" sz="2000" dirty="0" smtClean="0">
                <a:cs typeface="B Nazanin" panose="00000400000000000000" pitchFamily="2" charset="-78"/>
              </a:rPr>
              <a:t>M06-L/def2-SVP </a:t>
            </a:r>
            <a:r>
              <a:rPr lang="fa-IR" sz="2000" dirty="0" smtClean="0">
                <a:cs typeface="B Nazanin" panose="00000400000000000000" pitchFamily="2" charset="-78"/>
              </a:rPr>
              <a:t>انجام </a:t>
            </a:r>
            <a:r>
              <a:rPr lang="fa-IR" sz="2000" dirty="0">
                <a:cs typeface="B Nazanin" panose="00000400000000000000" pitchFamily="2" charset="-78"/>
              </a:rPr>
              <a:t>شد. در ادامه، انرژی­های برهمکنش این کمپلکس­های بهینه شده با </a:t>
            </a:r>
            <a:r>
              <a:rPr lang="ar-SA" sz="2000" dirty="0">
                <a:cs typeface="B Nazanin" panose="00000400000000000000" pitchFamily="2" charset="-78"/>
              </a:rPr>
              <a:t>سطوح تئوری ذکر شده</a:t>
            </a:r>
            <a:r>
              <a:rPr lang="fa-IR" sz="2000" dirty="0">
                <a:cs typeface="B Nazanin" panose="00000400000000000000" pitchFamily="2" charset="-78"/>
              </a:rPr>
              <a:t> و با استفاده از دستور </a:t>
            </a:r>
            <a:r>
              <a:rPr lang="en-US" sz="2000" dirty="0">
                <a:cs typeface="B Nazanin" panose="00000400000000000000" pitchFamily="2" charset="-78"/>
              </a:rPr>
              <a:t>single point</a:t>
            </a:r>
            <a:r>
              <a:rPr lang="fa-IR" sz="2000" dirty="0">
                <a:cs typeface="B Nazanin" panose="00000400000000000000" pitchFamily="2" charset="-78"/>
              </a:rPr>
              <a:t> </a:t>
            </a:r>
            <a:r>
              <a:rPr lang="fa-IR" sz="2000" dirty="0" smtClean="0">
                <a:cs typeface="B Nazanin" panose="00000400000000000000" pitchFamily="2" charset="-78"/>
              </a:rPr>
              <a:t>محاسبه </a:t>
            </a:r>
            <a:r>
              <a:rPr lang="fa-IR" sz="2000" dirty="0">
                <a:cs typeface="B Nazanin" panose="00000400000000000000" pitchFamily="2" charset="-78"/>
              </a:rPr>
              <a:t>شدند. انرژی های برهمکنش برای خطای انطباق سری پایه با استفاده از روش اصلاح نیروی مقاوم تصحیح شدند </a:t>
            </a:r>
            <a:r>
              <a:rPr lang="fa-IR" sz="2000" dirty="0" smtClean="0">
                <a:cs typeface="B Nazanin" panose="00000400000000000000" pitchFamily="2" charset="-78"/>
              </a:rPr>
              <a:t>[</a:t>
            </a:r>
            <a:r>
              <a:rPr lang="en-US" sz="2000" dirty="0" smtClean="0">
                <a:cs typeface="B Nazanin" panose="00000400000000000000" pitchFamily="2" charset="-78"/>
              </a:rPr>
              <a:t>8</a:t>
            </a:r>
            <a:r>
              <a:rPr lang="fa-IR" sz="2000" dirty="0" smtClean="0">
                <a:cs typeface="B Nazanin" panose="00000400000000000000" pitchFamily="2" charset="-78"/>
              </a:rPr>
              <a:t>]. </a:t>
            </a:r>
            <a:r>
              <a:rPr lang="fa-IR" sz="2000" dirty="0">
                <a:cs typeface="B Nazanin" panose="00000400000000000000" pitchFamily="2" charset="-78"/>
              </a:rPr>
              <a:t>برای یافتن نوع ماهیت پیوند میان یون فلزی و لیگاندها از آنالیز </a:t>
            </a:r>
            <a:r>
              <a:rPr lang="fa-IR" sz="2000" dirty="0" smtClean="0">
                <a:cs typeface="B Nazanin" panose="00000400000000000000" pitchFamily="2" charset="-78"/>
              </a:rPr>
              <a:t>[</a:t>
            </a:r>
            <a:r>
              <a:rPr lang="en-US" sz="2000" dirty="0" smtClean="0">
                <a:cs typeface="B Nazanin" panose="00000400000000000000" pitchFamily="2" charset="-78"/>
              </a:rPr>
              <a:t>9</a:t>
            </a:r>
            <a:r>
              <a:rPr lang="fa-IR" sz="2000" dirty="0" smtClean="0">
                <a:cs typeface="B Nazanin" panose="00000400000000000000" pitchFamily="2" charset="-78"/>
              </a:rPr>
              <a:t>]</a:t>
            </a:r>
            <a:r>
              <a:rPr lang="en-US" sz="2000" dirty="0" smtClean="0">
                <a:cs typeface="B Nazanin" panose="00000400000000000000" pitchFamily="2" charset="-78"/>
              </a:rPr>
              <a:t>EDA-NOCV </a:t>
            </a:r>
            <a:r>
              <a:rPr lang="fa-IR" sz="2000" dirty="0" smtClean="0">
                <a:cs typeface="B Nazanin" panose="00000400000000000000" pitchFamily="2" charset="-78"/>
              </a:rPr>
              <a:t> در سطح تئوری</a:t>
            </a:r>
            <a:r>
              <a:rPr lang="en-US" sz="2000" dirty="0" smtClean="0">
                <a:cs typeface="B Nazanin" panose="00000400000000000000" pitchFamily="2" charset="-78"/>
              </a:rPr>
              <a:t>BP86-D/TZ2P</a:t>
            </a:r>
            <a:r>
              <a:rPr lang="fa-IR" sz="2000" dirty="0">
                <a:cs typeface="B Nazanin" panose="00000400000000000000" pitchFamily="2" charset="-78"/>
              </a:rPr>
              <a:t>،  استفاده شد. </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293457249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
        <p:nvSpPr>
          <p:cNvPr id="3" name="Rectangle 2"/>
          <p:cNvSpPr/>
          <p:nvPr/>
        </p:nvSpPr>
        <p:spPr>
          <a:xfrm>
            <a:off x="212035" y="2012401"/>
            <a:ext cx="11781491" cy="4708981"/>
          </a:xfrm>
          <a:prstGeom prst="rect">
            <a:avLst/>
          </a:prstGeom>
        </p:spPr>
        <p:txBody>
          <a:bodyPr wrap="square">
            <a:spAutoFit/>
          </a:bodyPr>
          <a:lstStyle/>
          <a:p>
            <a:pPr algn="just" rtl="1">
              <a:lnSpc>
                <a:spcPct val="150000"/>
              </a:lnSpc>
            </a:pPr>
            <a:r>
              <a:rPr lang="fa-IR" sz="2000" dirty="0">
                <a:latin typeface="Times New Roman" panose="02020603050405020304" pitchFamily="18" charset="0"/>
                <a:ea typeface="Calibri" panose="020F0502020204030204" pitchFamily="34" charset="0"/>
                <a:cs typeface="B Nazanin" panose="00000400000000000000" pitchFamily="2" charset="-78"/>
              </a:rPr>
              <a:t>ابتدا این نوع ترکیبات را به صورت </a:t>
            </a:r>
            <a:r>
              <a:rPr lang="ar-SA" sz="2000" dirty="0">
                <a:latin typeface="Times New Roman" panose="02020603050405020304" pitchFamily="18" charset="0"/>
                <a:ea typeface="Calibri" panose="020F0502020204030204" pitchFamily="34" charset="0"/>
                <a:cs typeface="B Nazanin" panose="00000400000000000000" pitchFamily="2" charset="-78"/>
              </a:rPr>
              <a:t>سیستم­های سه </a:t>
            </a:r>
            <a:r>
              <a:rPr lang="ar-SA" sz="2000" dirty="0" smtClean="0">
                <a:latin typeface="Times New Roman" panose="02020603050405020304" pitchFamily="18" charset="0"/>
                <a:ea typeface="Calibri" panose="020F0502020204030204" pitchFamily="34" charset="0"/>
                <a:cs typeface="B Nazanin" panose="00000400000000000000" pitchFamily="2" charset="-78"/>
              </a:rPr>
              <a:t>جزئی</a:t>
            </a:r>
            <a:r>
              <a:rPr lang="ar-SA" sz="2000" dirty="0" smtClean="0">
                <a:latin typeface="B Nazanin" panose="00000400000000000000" pitchFamily="2" charset="-78"/>
                <a:ea typeface="Calibri" panose="020F0502020204030204" pitchFamily="34" charset="0"/>
                <a:cs typeface="B Nazanin" panose="00000400000000000000" pitchFamily="2" charset="-78"/>
              </a:rPr>
              <a:t> </a:t>
            </a:r>
            <a:r>
              <a:rPr lang="en-US" sz="2000" dirty="0">
                <a:cs typeface="B Nazanin" panose="00000400000000000000" pitchFamily="2" charset="-78"/>
              </a:rPr>
              <a:t>ABC</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ar-SA" sz="2000" dirty="0" smtClean="0">
                <a:latin typeface="Times New Roman" panose="02020603050405020304" pitchFamily="18" charset="0"/>
                <a:ea typeface="Calibri" panose="020F0502020204030204" pitchFamily="34" charset="0"/>
                <a:cs typeface="B Nazanin" panose="00000400000000000000" pitchFamily="2" charset="-78"/>
              </a:rPr>
              <a:t>طراحی</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کرده و سپس بر اساس قطعه بندی­های­ در نظر گرفته شده</a:t>
            </a:r>
            <a:r>
              <a:rPr lang="ar-SA" sz="2000" dirty="0">
                <a:latin typeface="Times New Roman" panose="02020603050405020304" pitchFamily="18" charset="0"/>
                <a:ea typeface="Calibri" panose="020F0502020204030204" pitchFamily="34" charset="0"/>
                <a:cs typeface="B Nazanin" panose="00000400000000000000" pitchFamily="2" charset="-78"/>
              </a:rPr>
              <a:t> محاسبات مربوطه را انجام دادیم. </a:t>
            </a:r>
            <a:r>
              <a:rPr lang="ar-SA" sz="2000" dirty="0" smtClean="0">
                <a:latin typeface="Times New Roman" panose="02020603050405020304" pitchFamily="18" charset="0"/>
                <a:ea typeface="Calibri" panose="020F0502020204030204" pitchFamily="34" charset="0"/>
                <a:cs typeface="B Nazanin" panose="00000400000000000000" pitchFamily="2" charset="-78"/>
              </a:rPr>
              <a:t>فلز </a:t>
            </a:r>
            <a:r>
              <a:rPr lang="ar-SA" sz="2000" dirty="0">
                <a:latin typeface="Times New Roman" panose="02020603050405020304" pitchFamily="18" charset="0"/>
                <a:ea typeface="Calibri" panose="020F0502020204030204" pitchFamily="34" charset="0"/>
                <a:cs typeface="B Nazanin" panose="00000400000000000000" pitchFamily="2" charset="-78"/>
              </a:rPr>
              <a:t>را به عنوان قطعه­ی </a:t>
            </a:r>
            <a:r>
              <a:rPr lang="en-US" sz="2000" dirty="0">
                <a:cs typeface="B Nazanin" panose="00000400000000000000" pitchFamily="2" charset="-78"/>
              </a:rPr>
              <a:t>B</a:t>
            </a:r>
            <a:r>
              <a:rPr lang="fa-IR" sz="2000" dirty="0" smtClean="0">
                <a:latin typeface="Times New Roman" panose="02020603050405020304" pitchFamily="18" charset="0"/>
                <a:ea typeface="Calibri" panose="020F0502020204030204" pitchFamily="34" charset="0"/>
                <a:cs typeface="B Nazanin" panose="00000400000000000000" pitchFamily="2" charset="-78"/>
              </a:rPr>
              <a:t>، لیگاند آلیل را به عنوان </a:t>
            </a:r>
            <a:r>
              <a:rPr lang="en-US" sz="2000" dirty="0">
                <a:cs typeface="B Nazanin" panose="00000400000000000000" pitchFamily="2" charset="-78"/>
              </a:rPr>
              <a:t>A</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smtClean="0">
                <a:latin typeface="Times New Roman" panose="02020603050405020304" pitchFamily="18" charset="0"/>
                <a:ea typeface="Calibri" panose="020F0502020204030204" pitchFamily="34" charset="0"/>
                <a:cs typeface="B Nazanin" panose="00000400000000000000" pitchFamily="2" charset="-78"/>
              </a:rPr>
              <a:t>و </a:t>
            </a:r>
            <a:r>
              <a:rPr lang="fa-IR" sz="2000" dirty="0">
                <a:latin typeface="Times New Roman" panose="02020603050405020304" pitchFamily="18" charset="0"/>
                <a:ea typeface="Calibri" panose="020F0502020204030204" pitchFamily="34" charset="0"/>
                <a:cs typeface="B Nazanin" panose="00000400000000000000" pitchFamily="2" charset="-78"/>
              </a:rPr>
              <a:t>فولرن را </a:t>
            </a:r>
            <a:r>
              <a:rPr lang="ar-SA" sz="2000" dirty="0">
                <a:latin typeface="Times New Roman" panose="02020603050405020304" pitchFamily="18" charset="0"/>
                <a:ea typeface="Calibri" panose="020F0502020204030204" pitchFamily="34" charset="0"/>
                <a:cs typeface="B Nazanin" panose="00000400000000000000" pitchFamily="2" charset="-78"/>
              </a:rPr>
              <a:t>به عنوان</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ar-SA" sz="2000" dirty="0">
                <a:latin typeface="Times New Roman" panose="02020603050405020304" pitchFamily="18" charset="0"/>
                <a:ea typeface="Calibri" panose="020F0502020204030204" pitchFamily="34" charset="0"/>
                <a:cs typeface="B Nazanin" panose="00000400000000000000" pitchFamily="2" charset="-78"/>
              </a:rPr>
              <a:t>قطعه­ی </a:t>
            </a:r>
            <a:r>
              <a:rPr lang="en-US" sz="2000" dirty="0">
                <a:cs typeface="B Nazanin" panose="00000400000000000000" pitchFamily="2" charset="-78"/>
              </a:rPr>
              <a:t>C</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ar-SA" sz="2000" dirty="0" smtClean="0">
                <a:latin typeface="Times New Roman" panose="02020603050405020304" pitchFamily="18" charset="0"/>
                <a:ea typeface="Calibri" panose="020F0502020204030204" pitchFamily="34" charset="0"/>
                <a:cs typeface="B Nazanin" panose="00000400000000000000" pitchFamily="2" charset="-78"/>
              </a:rPr>
              <a:t>در </a:t>
            </a:r>
            <a:r>
              <a:rPr lang="ar-SA" sz="2000" dirty="0">
                <a:latin typeface="Times New Roman" panose="02020603050405020304" pitchFamily="18" charset="0"/>
                <a:ea typeface="Calibri" panose="020F0502020204030204" pitchFamily="34" charset="0"/>
                <a:cs typeface="B Nazanin" panose="00000400000000000000" pitchFamily="2" charset="-78"/>
              </a:rPr>
              <a:t>نظر </a:t>
            </a:r>
            <a:r>
              <a:rPr lang="ar-SA" sz="2000" dirty="0" smtClean="0">
                <a:latin typeface="Times New Roman" panose="02020603050405020304" pitchFamily="18" charset="0"/>
                <a:ea typeface="Calibri" panose="020F0502020204030204" pitchFamily="34" charset="0"/>
                <a:cs typeface="B Nazanin" panose="00000400000000000000" pitchFamily="2" charset="-78"/>
              </a:rPr>
              <a:t>گرفتی</a:t>
            </a:r>
            <a:r>
              <a:rPr lang="fa-IR" sz="2000" dirty="0" smtClean="0">
                <a:latin typeface="Times New Roman" panose="02020603050405020304" pitchFamily="18" charset="0"/>
                <a:ea typeface="Calibri" panose="020F0502020204030204" pitchFamily="34" charset="0"/>
                <a:cs typeface="B Nazanin" panose="00000400000000000000" pitchFamily="2" charset="-78"/>
              </a:rPr>
              <a:t>م و با استفاده از فرمول های انرژی برهمکنش</a:t>
            </a:r>
            <a:r>
              <a:rPr lang="fa-IR" sz="2000" dirty="0" smtClean="0">
                <a:cs typeface="B Nazanin" panose="00000400000000000000" pitchFamily="2" charset="-78"/>
              </a:rPr>
              <a:t>[</a:t>
            </a:r>
            <a:r>
              <a:rPr lang="en-US" sz="2000" dirty="0" smtClean="0">
                <a:cs typeface="B Nazanin" panose="00000400000000000000" pitchFamily="2" charset="-78"/>
              </a:rPr>
              <a:t>10</a:t>
            </a:r>
            <a:r>
              <a:rPr lang="fa-IR" sz="2000" dirty="0" smtClean="0">
                <a:cs typeface="B Nazanin" panose="00000400000000000000" pitchFamily="2" charset="-78"/>
              </a:rPr>
              <a:t>]</a:t>
            </a:r>
            <a:r>
              <a:rPr lang="fa-IR" sz="2000" dirty="0" smtClean="0">
                <a:latin typeface="Times New Roman" panose="02020603050405020304" pitchFamily="18" charset="0"/>
                <a:ea typeface="Calibri" panose="020F0502020204030204" pitchFamily="34" charset="0"/>
                <a:cs typeface="B Nazanin" panose="00000400000000000000" pitchFamily="2" charset="-78"/>
              </a:rPr>
              <a:t>، محاسبات مربوطه را انجام دادیم</a:t>
            </a:r>
            <a:r>
              <a:rPr lang="ar-SA" sz="2000" dirty="0" smtClean="0">
                <a:latin typeface="Times New Roman" panose="02020603050405020304" pitchFamily="18" charset="0"/>
                <a:ea typeface="Calibri" panose="020F0502020204030204" pitchFamily="34" charset="0"/>
                <a:cs typeface="B Nazanin" panose="00000400000000000000" pitchFamily="2" charset="-78"/>
              </a:rPr>
              <a:t>.</a:t>
            </a:r>
            <a:r>
              <a:rPr lang="fa-IR" sz="2000" dirty="0" smtClean="0">
                <a:latin typeface="Times New Roman" panose="02020603050405020304" pitchFamily="18" charset="0"/>
                <a:ea typeface="Calibri" panose="020F0502020204030204" pitchFamily="34" charset="0"/>
                <a:cs typeface="B Nazanin" panose="00000400000000000000" pitchFamily="2" charset="-78"/>
              </a:rPr>
              <a:t> با توجه به جدول یک، نتایج محاسبات نشان داد که بین لیگاندها و فلز برهمکنش قوی وجود دارد و انرژی برهمکنش کل در سطح تئوری </a:t>
            </a:r>
            <a:r>
              <a:rPr lang="en-US" sz="2000" dirty="0">
                <a:cs typeface="B Nazanin" panose="00000400000000000000" pitchFamily="2" charset="-78"/>
              </a:rPr>
              <a:t>M06-L/def2-SVP</a:t>
            </a:r>
            <a:r>
              <a:rPr lang="fa-IR" sz="2000" dirty="0" smtClean="0">
                <a:latin typeface="Times New Roman" panose="02020603050405020304" pitchFamily="18" charset="0"/>
                <a:ea typeface="Calibri" panose="020F0502020204030204" pitchFamily="34" charset="0"/>
                <a:cs typeface="B Nazanin" panose="00000400000000000000" pitchFamily="2" charset="-78"/>
              </a:rPr>
              <a:t> از نیکل به پلاتین افزایش می یابد. روند انرژی </a:t>
            </a:r>
            <a:r>
              <a:rPr lang="fa-IR" sz="2000" dirty="0">
                <a:cs typeface="B Nazanin" panose="00000400000000000000" pitchFamily="2" charset="-78"/>
              </a:rPr>
              <a:t>برهمکنش </a:t>
            </a:r>
            <a:r>
              <a:rPr lang="en-US" sz="2000" dirty="0">
                <a:cs typeface="B Nazanin" panose="00000400000000000000" pitchFamily="2" charset="-78"/>
              </a:rPr>
              <a:t>A-B</a:t>
            </a:r>
            <a:r>
              <a:rPr lang="fa-IR" sz="2000" dirty="0">
                <a:cs typeface="B Nazanin" panose="00000400000000000000" pitchFamily="2" charset="-78"/>
              </a:rPr>
              <a:t> و </a:t>
            </a:r>
            <a:r>
              <a:rPr lang="en-US" sz="2000" dirty="0">
                <a:cs typeface="B Nazanin" panose="00000400000000000000" pitchFamily="2" charset="-78"/>
              </a:rPr>
              <a:t>B-C</a:t>
            </a:r>
            <a:r>
              <a:rPr lang="fa-IR" sz="2000" dirty="0">
                <a:cs typeface="B Nazanin" panose="00000400000000000000" pitchFamily="2" charset="-78"/>
              </a:rPr>
              <a:t> نیز </a:t>
            </a:r>
            <a:r>
              <a:rPr lang="fa-IR" sz="2000" dirty="0" smtClean="0">
                <a:latin typeface="Times New Roman" panose="02020603050405020304" pitchFamily="18" charset="0"/>
                <a:ea typeface="Calibri" panose="020F0502020204030204" pitchFamily="34" charset="0"/>
                <a:cs typeface="B Nazanin" panose="00000400000000000000" pitchFamily="2" charset="-78"/>
              </a:rPr>
              <a:t>مانند انرژی برهمکنش کل از نیکل به پلاتین افزایش می یابد. با توجه به اینکه مقدار انرژی برهمکنش </a:t>
            </a:r>
            <a:r>
              <a:rPr lang="en-US" sz="2000" dirty="0">
                <a:cs typeface="B Nazanin" panose="00000400000000000000" pitchFamily="2" charset="-78"/>
              </a:rPr>
              <a:t>A-B</a:t>
            </a:r>
            <a:r>
              <a:rPr lang="fa-IR" sz="2000" dirty="0" smtClean="0">
                <a:latin typeface="Times New Roman" panose="02020603050405020304" pitchFamily="18" charset="0"/>
                <a:ea typeface="Calibri" panose="020F0502020204030204" pitchFamily="34" charset="0"/>
                <a:cs typeface="B Nazanin" panose="00000400000000000000" pitchFamily="2" charset="-78"/>
              </a:rPr>
              <a:t> از </a:t>
            </a:r>
            <a:r>
              <a:rPr lang="en-US" sz="2000" dirty="0">
                <a:cs typeface="B Nazanin" panose="00000400000000000000" pitchFamily="2" charset="-78"/>
              </a:rPr>
              <a:t>A-BC</a:t>
            </a:r>
            <a:r>
              <a:rPr lang="fa-IR" sz="2000" dirty="0" smtClean="0">
                <a:latin typeface="Times New Roman" panose="02020603050405020304" pitchFamily="18" charset="0"/>
                <a:ea typeface="Calibri" panose="020F0502020204030204" pitchFamily="34" charset="0"/>
                <a:cs typeface="B Nazanin" panose="00000400000000000000" pitchFamily="2" charset="-78"/>
              </a:rPr>
              <a:t> بزرگتر است همچنین مقدار انرژی برهمکنش </a:t>
            </a:r>
            <a:r>
              <a:rPr lang="en-US" sz="2000" dirty="0">
                <a:cs typeface="B Nazanin" panose="00000400000000000000" pitchFamily="2" charset="-78"/>
              </a:rPr>
              <a:t>B-C</a:t>
            </a:r>
            <a:r>
              <a:rPr lang="fa-IR" sz="2000" dirty="0" smtClean="0">
                <a:latin typeface="Times New Roman" panose="02020603050405020304" pitchFamily="18" charset="0"/>
                <a:ea typeface="Calibri" panose="020F0502020204030204" pitchFamily="34" charset="0"/>
                <a:cs typeface="B Nazanin" panose="00000400000000000000" pitchFamily="2" charset="-78"/>
              </a:rPr>
              <a:t> از </a:t>
            </a:r>
            <a:r>
              <a:rPr lang="en-US" sz="2000" dirty="0">
                <a:cs typeface="B Nazanin" panose="00000400000000000000" pitchFamily="2" charset="-78"/>
              </a:rPr>
              <a:t>AB-C</a:t>
            </a:r>
            <a:r>
              <a:rPr lang="fa-IR" sz="2000" dirty="0" smtClean="0">
                <a:latin typeface="Times New Roman" panose="02020603050405020304" pitchFamily="18" charset="0"/>
                <a:ea typeface="Calibri" panose="020F0502020204030204" pitchFamily="34" charset="0"/>
                <a:cs typeface="B Nazanin" panose="00000400000000000000" pitchFamily="2" charset="-78"/>
              </a:rPr>
              <a:t> نیز بزرگتر است در اینجا شاهد آنتی کوپریتیویتی قوی در پیوندهای فلز - لیگاند هستیم. در واقع جزء سوم پیوند مورد نظر را قوی نمی کند و باعث تضعیف آن می شود.</a:t>
            </a:r>
          </a:p>
          <a:p>
            <a:pPr algn="just" rtl="1">
              <a:lnSpc>
                <a:spcPct val="150000"/>
              </a:lnSpc>
            </a:pPr>
            <a:r>
              <a:rPr lang="fa-IR" sz="2000" dirty="0" smtClean="0">
                <a:latin typeface="Times New Roman" panose="02020603050405020304" pitchFamily="18" charset="0"/>
                <a:cs typeface="B Nazanin" panose="00000400000000000000" pitchFamily="2" charset="-78"/>
              </a:rPr>
              <a:t>همانطور که در جدول 2 می بینید نتایج محاسبات </a:t>
            </a:r>
            <a:r>
              <a:rPr lang="en-US" sz="2000" dirty="0">
                <a:cs typeface="B Nazanin" panose="00000400000000000000" pitchFamily="2" charset="-78"/>
              </a:rPr>
              <a:t>NBO</a:t>
            </a:r>
            <a:r>
              <a:rPr lang="fa-IR" sz="2000" dirty="0" smtClean="0">
                <a:latin typeface="Times New Roman" panose="02020603050405020304" pitchFamily="18" charset="0"/>
                <a:cs typeface="B Nazanin" panose="00000400000000000000" pitchFamily="2" charset="-78"/>
              </a:rPr>
              <a:t> نشان می دهد که انتقال بار از لیگاند آلیلی به فلز صورت گرفته، همچنین از فولرن به فلز نیز انتقال بار رخ داده است. در اینجا تقریبا انتقال بار بزرگی را شاهد هستیم.</a:t>
            </a:r>
          </a:p>
          <a:p>
            <a:pPr algn="just" rtl="1">
              <a:lnSpc>
                <a:spcPct val="150000"/>
              </a:lnSpc>
            </a:pPr>
            <a:r>
              <a:rPr lang="fa-IR" sz="2000" dirty="0" smtClean="0">
                <a:latin typeface="Times New Roman" panose="02020603050405020304" pitchFamily="18" charset="0"/>
                <a:cs typeface="B Nazanin" panose="00000400000000000000" pitchFamily="2" charset="-78"/>
              </a:rPr>
              <a:t>بر اساس محاسبات </a:t>
            </a:r>
            <a:r>
              <a:rPr lang="en-US" sz="2000" dirty="0">
                <a:cs typeface="B Nazanin" panose="00000400000000000000" pitchFamily="2" charset="-78"/>
              </a:rPr>
              <a:t>EDA-NOCV</a:t>
            </a:r>
            <a:r>
              <a:rPr lang="fa-IR" sz="2000" dirty="0" smtClean="0">
                <a:latin typeface="Times New Roman" panose="02020603050405020304" pitchFamily="18" charset="0"/>
                <a:cs typeface="B Nazanin" panose="00000400000000000000" pitchFamily="2" charset="-78"/>
              </a:rPr>
              <a:t> ماهیت بین قطعه </a:t>
            </a:r>
            <a:r>
              <a:rPr lang="en-US" sz="2000" dirty="0">
                <a:cs typeface="B Nazanin" panose="00000400000000000000" pitchFamily="2" charset="-78"/>
              </a:rPr>
              <a:t>AB</a:t>
            </a:r>
            <a:r>
              <a:rPr lang="fa-IR" sz="2000" dirty="0" smtClean="0">
                <a:latin typeface="Times New Roman" panose="02020603050405020304" pitchFamily="18" charset="0"/>
                <a:cs typeface="B Nazanin" panose="00000400000000000000" pitchFamily="2" charset="-78"/>
              </a:rPr>
              <a:t> و </a:t>
            </a:r>
            <a:r>
              <a:rPr lang="en-US" sz="2000" dirty="0">
                <a:cs typeface="B Nazanin" panose="00000400000000000000" pitchFamily="2" charset="-78"/>
              </a:rPr>
              <a:t>C</a:t>
            </a:r>
            <a:r>
              <a:rPr lang="fa-IR" sz="2000" dirty="0" smtClean="0">
                <a:latin typeface="Times New Roman" panose="02020603050405020304" pitchFamily="18" charset="0"/>
                <a:cs typeface="B Nazanin" panose="00000400000000000000" pitchFamily="2" charset="-78"/>
              </a:rPr>
              <a:t> عمدتا الکترواستاتیک است و مقدار دیسپرژن انرژی حدود 5 درصد می باشد.</a:t>
            </a:r>
            <a:endParaRPr lang="en-US" sz="2000" dirty="0">
              <a:cs typeface="B Nazanin" panose="00000400000000000000" pitchFamily="2" charset="-78"/>
            </a:endParaRPr>
          </a:p>
        </p:txBody>
      </p:sp>
    </p:spTree>
    <p:extLst>
      <p:ext uri="{BB962C8B-B14F-4D97-AF65-F5344CB8AC3E}">
        <p14:creationId xmlns="" xmlns:p14="http://schemas.microsoft.com/office/powerpoint/2010/main" val="289610713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xmlns:mc="http://schemas.openxmlformats.org/markup-compatibility/2006" val="1582694912"/>
              </p:ext>
            </p:extLst>
          </p:nvPr>
        </p:nvGraphicFramePr>
        <p:xfrm>
          <a:off x="1497496" y="132752"/>
          <a:ext cx="8812696" cy="3472217"/>
        </p:xfrm>
        <a:graphic>
          <a:graphicData uri="http://schemas.openxmlformats.org/drawingml/2006/table">
            <a:tbl>
              <a:tblPr firstRow="1" firstCol="1" bandRow="1">
                <a:effectLst>
                  <a:outerShdw blurRad="50800" dist="38100" dir="5400000" algn="t" rotWithShape="0">
                    <a:prstClr val="black">
                      <a:alpha val="40000"/>
                    </a:prstClr>
                  </a:outerShdw>
                </a:effectLst>
                <a:tableStyleId>{F5AB1C69-6EDB-4FF4-983F-18BD219EF322}</a:tableStyleId>
              </a:tblPr>
              <a:tblGrid>
                <a:gridCol w="1893738"/>
                <a:gridCol w="854039"/>
                <a:gridCol w="940682"/>
                <a:gridCol w="940681"/>
                <a:gridCol w="742643"/>
                <a:gridCol w="816908"/>
                <a:gridCol w="953058"/>
                <a:gridCol w="915926"/>
                <a:gridCol w="755021"/>
              </a:tblGrid>
              <a:tr h="777838">
                <a:tc gridSpan="9">
                  <a:txBody>
                    <a:bodyPr/>
                    <a:lstStyle/>
                    <a:p>
                      <a:pPr marL="0" marR="0" indent="0" algn="just" defTabSz="914400" rtl="1" eaLnBrk="1" fontAlgn="auto" latinLnBrk="0" hangingPunct="1">
                        <a:lnSpc>
                          <a:spcPct val="150000"/>
                        </a:lnSpc>
                        <a:spcBef>
                          <a:spcPts val="0"/>
                        </a:spcBef>
                        <a:spcAft>
                          <a:spcPts val="1200"/>
                        </a:spcAft>
                        <a:buClrTx/>
                        <a:buSzTx/>
                        <a:buFontTx/>
                        <a:buNone/>
                        <a:tabLst/>
                        <a:defRPr/>
                      </a:pPr>
                      <a:r>
                        <a:rPr lang="fa-IR"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جدول1. مقادیر محاسبه شده انرژی برهمکنش کل تصحیح</a:t>
                      </a:r>
                      <a:r>
                        <a:rPr lang="fa-IR" sz="1600" baseline="0" dirty="0" smtClean="0">
                          <a:solidFill>
                            <a:schemeClr val="bg1">
                              <a:lumMod val="85000"/>
                              <a:lumOff val="15000"/>
                            </a:schemeClr>
                          </a:solidFill>
                          <a:effectLst/>
                          <a:latin typeface="Times New Roman" panose="02020603050405020304" pitchFamily="18" charset="0"/>
                          <a:cs typeface="B Nazanin" panose="00000400000000000000" pitchFamily="2" charset="-78"/>
                        </a:rPr>
                        <a:t> شده و انرژی پایداری بین قطعات بر حسب کیلو کالری بر مول برای کمپلکس های </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M(</a:t>
                      </a:r>
                      <a:r>
                        <a:rPr lang="el-GR"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η</a:t>
                      </a:r>
                      <a:r>
                        <a:rPr lang="el-GR" sz="1600" baseline="30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5</a:t>
                      </a:r>
                      <a:r>
                        <a:rPr lang="el-GR"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C</a:t>
                      </a:r>
                      <a:r>
                        <a:rPr lang="en-US" sz="1600" baseline="-25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60</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Me</a:t>
                      </a:r>
                      <a:r>
                        <a:rPr lang="en-US" sz="1600" kern="1200" baseline="-25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5</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el-GR"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η</a:t>
                      </a:r>
                      <a:r>
                        <a:rPr lang="el-GR" sz="1600" kern="1200" baseline="30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3</a:t>
                      </a:r>
                      <a:r>
                        <a:rPr lang="el-GR" sz="1600" kern="12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allyl) (M=Ni</a:t>
                      </a:r>
                      <a:r>
                        <a:rPr lang="en-US" sz="1600" kern="1200" baseline="30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2+</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 Pd</a:t>
                      </a:r>
                      <a:r>
                        <a:rPr lang="en-US" sz="1600" kern="1200" baseline="30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2+ </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and Pt</a:t>
                      </a:r>
                      <a:r>
                        <a:rPr lang="en-US" sz="1600" kern="1200" baseline="300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2+</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fa-IR"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در سطح</a:t>
                      </a:r>
                      <a:r>
                        <a:rPr lang="fa-IR" sz="1600" baseline="0" dirty="0" smtClean="0">
                          <a:solidFill>
                            <a:schemeClr val="bg1">
                              <a:lumMod val="85000"/>
                              <a:lumOff val="15000"/>
                            </a:schemeClr>
                          </a:solidFill>
                          <a:effectLst/>
                          <a:latin typeface="Times New Roman" panose="02020603050405020304" pitchFamily="18" charset="0"/>
                          <a:cs typeface="B Nazanin" panose="00000400000000000000" pitchFamily="2" charset="-78"/>
                        </a:rPr>
                        <a:t> تئوری </a:t>
                      </a:r>
                      <a:r>
                        <a:rPr lang="en-US" sz="1600" dirty="0" smtClean="0">
                          <a:solidFill>
                            <a:schemeClr val="bg1">
                              <a:lumMod val="85000"/>
                              <a:lumOff val="15000"/>
                            </a:schemeClr>
                          </a:solidFill>
                          <a:effectLst/>
                          <a:latin typeface="Times New Roman" panose="02020603050405020304" pitchFamily="18" charset="0"/>
                          <a:cs typeface="Times New Roman" panose="02020603050405020304" pitchFamily="18" charset="0"/>
                        </a:rPr>
                        <a:t>M06L/def2-SVP</a:t>
                      </a:r>
                      <a:r>
                        <a:rPr lang="fa-IR"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a:t>
                      </a:r>
                      <a:endParaRPr lang="en-US" sz="1600" b="0" dirty="0" smtClean="0">
                        <a:solidFill>
                          <a:schemeClr val="bg1">
                            <a:lumMod val="85000"/>
                            <a:lumOff val="15000"/>
                          </a:schemeClr>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pPr marL="0" marR="0" algn="l" rtl="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rtl="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766">
                <a:tc>
                  <a:txBody>
                    <a:bodyPr/>
                    <a:lstStyle/>
                    <a:p>
                      <a:pPr>
                        <a:lnSpc>
                          <a:spcPct val="150000"/>
                        </a:lnSpc>
                        <a:spcBef>
                          <a:spcPts val="1200"/>
                        </a:spcBef>
                      </a:pPr>
                      <a:r>
                        <a:rPr lang="en-US" sz="1600" dirty="0" smtClean="0">
                          <a:solidFill>
                            <a:schemeClr val="bg1">
                              <a:lumMod val="85000"/>
                              <a:lumOff val="15000"/>
                            </a:schemeClr>
                          </a:solidFill>
                          <a:latin typeface="Times New Roman" panose="02020603050405020304" pitchFamily="18" charset="0"/>
                          <a:cs typeface="Times New Roman" panose="02020603050405020304" pitchFamily="18" charset="0"/>
                        </a:rPr>
                        <a:t>Complexes</a:t>
                      </a:r>
                      <a:endParaRPr lang="en-US" sz="1600" dirty="0">
                        <a:solidFill>
                          <a:schemeClr val="bg1">
                            <a:lumMod val="85000"/>
                            <a:lumOff val="15000"/>
                          </a:schemeClr>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endParaRPr lang="en-US"/>
                    </a:p>
                  </a:txBody>
                  <a:tcPr marL="68580" marR="68580" marT="0" marB="0">
                    <a:solidFill>
                      <a:schemeClr val="accent1">
                        <a:lumMod val="20000"/>
                        <a:lumOff val="80000"/>
                      </a:schemeClr>
                    </a:solidFill>
                  </a:tcPr>
                </a:tc>
                <a:tc>
                  <a:txBody>
                    <a:bodyPr/>
                    <a:lstStyle/>
                    <a:p>
                      <a:pPr marL="0" marR="0" algn="ctr" rtl="0">
                        <a:lnSpc>
                          <a:spcPct val="150000"/>
                        </a:lnSpc>
                        <a:spcBef>
                          <a:spcPts val="1200"/>
                        </a:spcBef>
                        <a:spcAft>
                          <a:spcPts val="0"/>
                        </a:spcAft>
                      </a:pPr>
                      <a:r>
                        <a:rPr lang="en-US" sz="1600" dirty="0" smtClean="0">
                          <a:effectLst/>
                          <a:latin typeface="Times New Roman" panose="02020603050405020304" pitchFamily="18" charset="0"/>
                          <a:cs typeface="Times New Roman" panose="02020603050405020304" pitchFamily="18" charset="0"/>
                        </a:rPr>
                        <a:t>SE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487680">
                <a:tc>
                  <a:txBody>
                    <a:bodyPr/>
                    <a:lstStyle/>
                    <a:p>
                      <a:pPr marL="0" marR="0" algn="l" rtl="0">
                        <a:lnSpc>
                          <a:spcPct val="200000"/>
                        </a:lnSpc>
                        <a:spcBef>
                          <a:spcPts val="600"/>
                        </a:spcBef>
                        <a:spcAft>
                          <a:spcPts val="1000"/>
                        </a:spcAft>
                      </a:pP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[Ni(</a:t>
                      </a:r>
                      <a:r>
                        <a:rPr lang="en-US" sz="1600" dirty="0" err="1">
                          <a:solidFill>
                            <a:schemeClr val="bg1">
                              <a:lumMod val="85000"/>
                              <a:lumOff val="15000"/>
                            </a:schemeClr>
                          </a:solidFill>
                          <a:effectLst/>
                          <a:latin typeface="Times New Roman" panose="02020603050405020304" pitchFamily="18" charset="0"/>
                          <a:cs typeface="Times New Roman" panose="02020603050405020304" pitchFamily="18" charset="0"/>
                        </a:rPr>
                        <a:t>Allyl</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)(C</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60</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Me</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5</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a:t>
                      </a:r>
                      <a:endParaRPr lang="en-US" sz="1600"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578.63</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258.48</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501.22</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ZW" sz="1400" b="0" dirty="0">
                          <a:effectLst/>
                          <a:latin typeface="Times New Roman" panose="02020603050405020304" pitchFamily="18" charset="0"/>
                          <a:cs typeface="Times New Roman" panose="02020603050405020304" pitchFamily="18" charset="0"/>
                        </a:rPr>
                        <a:t>-</a:t>
                      </a:r>
                      <a:r>
                        <a:rPr lang="en-ZW" sz="1400" b="0" dirty="0" smtClean="0">
                          <a:effectLst/>
                          <a:latin typeface="Times New Roman" panose="02020603050405020304" pitchFamily="18" charset="0"/>
                          <a:cs typeface="Times New Roman" panose="02020603050405020304" pitchFamily="18" charset="0"/>
                        </a:rPr>
                        <a:t>181.0</a:t>
                      </a:r>
                      <a:r>
                        <a:rPr lang="fa-IR" sz="1400" b="0" dirty="0" smtClean="0">
                          <a:effectLst/>
                          <a:latin typeface="Times New Roman" panose="02020603050405020304" pitchFamily="18" charset="0"/>
                          <a:cs typeface="Times New Roman" panose="02020603050405020304" pitchFamily="18" charset="0"/>
                        </a:rPr>
                        <a:t>7</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877.41</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smtClean="0">
                          <a:effectLst/>
                          <a:latin typeface="Times New Roman" panose="02020603050405020304" pitchFamily="18" charset="0"/>
                          <a:cs typeface="Times New Roman" panose="02020603050405020304" pitchFamily="18" charset="0"/>
                        </a:rPr>
                        <a:t>-759.70</a:t>
                      </a: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759.70</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kern="1200" dirty="0">
                          <a:effectLst/>
                          <a:latin typeface="Times New Roman" panose="02020603050405020304" pitchFamily="18" charset="0"/>
                          <a:cs typeface="Times New Roman" panose="02020603050405020304" pitchFamily="18" charset="0"/>
                        </a:rPr>
                        <a:t>-</a:t>
                      </a:r>
                      <a:r>
                        <a:rPr lang="en-US" sz="1400" b="0" kern="1200" dirty="0" smtClean="0">
                          <a:effectLst/>
                          <a:latin typeface="Times New Roman" panose="02020603050405020304" pitchFamily="18" charset="0"/>
                          <a:cs typeface="Times New Roman" panose="02020603050405020304" pitchFamily="18" charset="0"/>
                        </a:rPr>
                        <a:t>673.4</a:t>
                      </a:r>
                      <a:r>
                        <a:rPr lang="fa-IR" sz="1400" b="0" kern="1200" dirty="0" smtClean="0">
                          <a:effectLst/>
                          <a:latin typeface="Times New Roman" panose="02020603050405020304" pitchFamily="18" charset="0"/>
                          <a:cs typeface="Times New Roman" panose="02020603050405020304" pitchFamily="18" charset="0"/>
                        </a:rPr>
                        <a:t>6</a:t>
                      </a:r>
                      <a:endParaRPr lang="en-US" sz="1400" b="0" kern="1200" dirty="0">
                        <a:effectLst/>
                        <a:latin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525528">
                <a:tc>
                  <a:txBody>
                    <a:bodyPr/>
                    <a:lstStyle/>
                    <a:p>
                      <a:pPr marL="0" marR="0" algn="l" rtl="0">
                        <a:lnSpc>
                          <a:spcPct val="200000"/>
                        </a:lnSpc>
                        <a:spcBef>
                          <a:spcPts val="600"/>
                        </a:spcBef>
                        <a:spcAft>
                          <a:spcPts val="1000"/>
                        </a:spcAft>
                      </a:pP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en-US" sz="1600" dirty="0" err="1">
                          <a:solidFill>
                            <a:schemeClr val="bg1">
                              <a:lumMod val="85000"/>
                              <a:lumOff val="15000"/>
                            </a:schemeClr>
                          </a:solidFill>
                          <a:effectLst/>
                          <a:latin typeface="Times New Roman" panose="02020603050405020304" pitchFamily="18" charset="0"/>
                          <a:cs typeface="Times New Roman" panose="02020603050405020304" pitchFamily="18" charset="0"/>
                        </a:rPr>
                        <a:t>Pd</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a:t>
                      </a:r>
                      <a:r>
                        <a:rPr lang="en-US" sz="1600" dirty="0" err="1">
                          <a:solidFill>
                            <a:schemeClr val="bg1">
                              <a:lumMod val="85000"/>
                              <a:lumOff val="15000"/>
                            </a:schemeClr>
                          </a:solidFill>
                          <a:effectLst/>
                          <a:latin typeface="Times New Roman" panose="02020603050405020304" pitchFamily="18" charset="0"/>
                          <a:cs typeface="Times New Roman" panose="02020603050405020304" pitchFamily="18" charset="0"/>
                        </a:rPr>
                        <a:t>Allyl</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)(C</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60</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Me</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5</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a:t>
                      </a:r>
                      <a:endParaRPr lang="en-US" sz="1600"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618.01</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241.57</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522.98</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146.5</a:t>
                      </a:r>
                      <a:r>
                        <a:rPr lang="fa-IR" sz="1400" b="0" dirty="0" smtClean="0">
                          <a:effectLst/>
                          <a:latin typeface="Times New Roman" panose="02020603050405020304" pitchFamily="18" charset="0"/>
                          <a:cs typeface="Times New Roman" panose="02020603050405020304" pitchFamily="18" charset="0"/>
                        </a:rPr>
                        <a:t>4</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791.9</a:t>
                      </a:r>
                      <a:r>
                        <a:rPr lang="fa-IR" sz="1400" b="0" dirty="0" smtClean="0">
                          <a:effectLst/>
                          <a:latin typeface="Times New Roman" panose="02020603050405020304" pitchFamily="18" charset="0"/>
                          <a:cs typeface="Times New Roman" panose="02020603050405020304" pitchFamily="18" charset="0"/>
                        </a:rPr>
                        <a:t>7</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764.55</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764.55</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ZW" sz="1400" b="0" kern="1200" dirty="0">
                          <a:effectLst/>
                          <a:latin typeface="Times New Roman" panose="02020603050405020304" pitchFamily="18" charset="0"/>
                          <a:cs typeface="Times New Roman" panose="02020603050405020304" pitchFamily="18" charset="0"/>
                        </a:rPr>
                        <a:t>-</a:t>
                      </a:r>
                      <a:r>
                        <a:rPr lang="en-ZW" sz="1400" b="0" kern="1200" dirty="0" smtClean="0">
                          <a:effectLst/>
                          <a:latin typeface="Times New Roman" panose="02020603050405020304" pitchFamily="18" charset="0"/>
                          <a:cs typeface="Times New Roman" panose="02020603050405020304" pitchFamily="18" charset="0"/>
                        </a:rPr>
                        <a:t>687.6</a:t>
                      </a:r>
                      <a:r>
                        <a:rPr lang="fa-IR" sz="1400" b="0" kern="1200" dirty="0" smtClean="0">
                          <a:effectLst/>
                          <a:latin typeface="Times New Roman" panose="02020603050405020304" pitchFamily="18" charset="0"/>
                          <a:cs typeface="Times New Roman" panose="02020603050405020304" pitchFamily="18" charset="0"/>
                        </a:rPr>
                        <a:t>2</a:t>
                      </a:r>
                      <a:endParaRPr lang="en-US" sz="1400" b="0" kern="1200" dirty="0">
                        <a:effectLst/>
                        <a:latin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548885">
                <a:tc>
                  <a:txBody>
                    <a:bodyPr/>
                    <a:lstStyle/>
                    <a:p>
                      <a:pPr marL="0" marR="0" algn="l" rtl="0">
                        <a:lnSpc>
                          <a:spcPct val="200000"/>
                        </a:lnSpc>
                        <a:spcBef>
                          <a:spcPts val="600"/>
                        </a:spcBef>
                        <a:spcAft>
                          <a:spcPts val="1000"/>
                        </a:spcAft>
                      </a:pP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[Pt(</a:t>
                      </a:r>
                      <a:r>
                        <a:rPr lang="en-US" sz="1600" dirty="0" err="1">
                          <a:solidFill>
                            <a:schemeClr val="bg1">
                              <a:lumMod val="85000"/>
                              <a:lumOff val="15000"/>
                            </a:schemeClr>
                          </a:solidFill>
                          <a:effectLst/>
                          <a:latin typeface="Times New Roman" panose="02020603050405020304" pitchFamily="18" charset="0"/>
                          <a:cs typeface="Times New Roman" panose="02020603050405020304" pitchFamily="18" charset="0"/>
                        </a:rPr>
                        <a:t>Allyl</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)(C</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60</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Me</a:t>
                      </a:r>
                      <a:r>
                        <a:rPr lang="en-US" sz="1600" baseline="-25000" dirty="0">
                          <a:solidFill>
                            <a:schemeClr val="bg1">
                              <a:lumMod val="85000"/>
                              <a:lumOff val="15000"/>
                            </a:schemeClr>
                          </a:solidFill>
                          <a:effectLst/>
                          <a:latin typeface="Times New Roman" panose="02020603050405020304" pitchFamily="18" charset="0"/>
                          <a:cs typeface="Times New Roman" panose="02020603050405020304" pitchFamily="18" charset="0"/>
                        </a:rPr>
                        <a:t>5</a:t>
                      </a:r>
                      <a:r>
                        <a:rPr lang="en-US" sz="1600" dirty="0">
                          <a:solidFill>
                            <a:schemeClr val="bg1">
                              <a:lumMod val="85000"/>
                              <a:lumOff val="15000"/>
                            </a:schemeClr>
                          </a:solidFill>
                          <a:effectLst/>
                          <a:latin typeface="Times New Roman" panose="02020603050405020304" pitchFamily="18" charset="0"/>
                          <a:cs typeface="Times New Roman" panose="02020603050405020304" pitchFamily="18" charset="0"/>
                        </a:rPr>
                        <a:t>)]</a:t>
                      </a:r>
                      <a:endParaRPr lang="en-US" sz="1600" dirty="0">
                        <a:solidFill>
                          <a:schemeClr val="bg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618.9</a:t>
                      </a:r>
                      <a:r>
                        <a:rPr lang="fa-IR" sz="1400" b="0" dirty="0" smtClean="0">
                          <a:effectLst/>
                          <a:latin typeface="Times New Roman" panose="02020603050405020304" pitchFamily="18" charset="0"/>
                          <a:cs typeface="Times New Roman" panose="02020603050405020304" pitchFamily="18" charset="0"/>
                        </a:rPr>
                        <a:t>1</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259.27</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526.5</a:t>
                      </a:r>
                      <a:r>
                        <a:rPr lang="fa-IR" sz="1400" b="0" dirty="0" smtClean="0">
                          <a:effectLst/>
                          <a:latin typeface="Times New Roman" panose="02020603050405020304" pitchFamily="18" charset="0"/>
                          <a:cs typeface="Times New Roman" panose="02020603050405020304" pitchFamily="18" charset="0"/>
                        </a:rPr>
                        <a:t>1</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166.87</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968.26</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785.78</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785.78</a:t>
                      </a:r>
                      <a:endParaRPr lang="en-US" sz="1400" b="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rtl="0">
                        <a:lnSpc>
                          <a:spcPct val="200000"/>
                        </a:lnSpc>
                        <a:spcBef>
                          <a:spcPts val="0"/>
                        </a:spcBef>
                        <a:spcAft>
                          <a:spcPts val="0"/>
                        </a:spcAft>
                      </a:pPr>
                      <a:r>
                        <a:rPr lang="en-ZW" sz="1400" b="0" kern="1200" dirty="0">
                          <a:effectLst/>
                          <a:latin typeface="Times New Roman" panose="02020603050405020304" pitchFamily="18" charset="0"/>
                          <a:cs typeface="Times New Roman" panose="02020603050405020304" pitchFamily="18" charset="0"/>
                        </a:rPr>
                        <a:t>-</a:t>
                      </a:r>
                      <a:r>
                        <a:rPr lang="en-ZW" sz="1400" b="0" kern="1200" dirty="0" smtClean="0">
                          <a:effectLst/>
                          <a:latin typeface="Times New Roman" panose="02020603050405020304" pitchFamily="18" charset="0"/>
                          <a:cs typeface="Times New Roman" panose="02020603050405020304" pitchFamily="18" charset="0"/>
                        </a:rPr>
                        <a:t>710.23</a:t>
                      </a:r>
                      <a:endParaRPr lang="en-US" sz="1400" b="0" kern="1200" dirty="0">
                        <a:effectLst/>
                        <a:latin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20000"/>
                        <a:lumOff val="80000"/>
                      </a:schemeClr>
                    </a:solidFill>
                  </a:tcPr>
                </a:tc>
              </a:tr>
              <a:tr h="731520">
                <a:tc gridSpan="9">
                  <a:txBody>
                    <a:bodyPr/>
                    <a:lstStyle/>
                    <a:p>
                      <a:pPr marL="57150" marR="80010" algn="just" rtl="1">
                        <a:lnSpc>
                          <a:spcPct val="150000"/>
                        </a:lnSpc>
                        <a:spcBef>
                          <a:spcPts val="0"/>
                        </a:spcBef>
                        <a:spcAft>
                          <a:spcPts val="0"/>
                        </a:spcAft>
                      </a:pPr>
                      <a:r>
                        <a:rPr lang="fa-IR" sz="1600" kern="1200" baseline="0" dirty="0" smtClean="0">
                          <a:solidFill>
                            <a:schemeClr val="bg1">
                              <a:lumMod val="85000"/>
                              <a:lumOff val="15000"/>
                            </a:schemeClr>
                          </a:solidFill>
                          <a:effectLst/>
                          <a:latin typeface="Times New Roman" panose="02020603050405020304" pitchFamily="18" charset="0"/>
                          <a:cs typeface="B Nazanin" panose="00000400000000000000" pitchFamily="2" charset="-78"/>
                        </a:rPr>
                        <a:t>انرژی برهمکنش با استفاده از روش کانتر پویز و معادله زیر تصحیح شده است:</a:t>
                      </a:r>
                    </a:p>
                    <a:p>
                      <a:pPr marL="57150" marR="80010" algn="ctr" rtl="0">
                        <a:lnSpc>
                          <a:spcPct val="150000"/>
                        </a:lnSpc>
                        <a:spcBef>
                          <a:spcPts val="0"/>
                        </a:spcBef>
                        <a:spcAft>
                          <a:spcPts val="3000"/>
                        </a:spcAft>
                      </a:pPr>
                      <a:r>
                        <a:rPr lang="en-US"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IE</a:t>
                      </a:r>
                      <a:r>
                        <a:rPr lang="en-US" sz="1600" kern="1200" baseline="-25000" dirty="0" smtClean="0">
                          <a:solidFill>
                            <a:schemeClr val="bg1">
                              <a:lumMod val="85000"/>
                              <a:lumOff val="15000"/>
                            </a:schemeClr>
                          </a:solidFill>
                          <a:effectLst/>
                          <a:latin typeface="Times New Roman" panose="02020603050405020304" pitchFamily="18" charset="0"/>
                          <a:cs typeface="B Nazanin" panose="00000400000000000000" pitchFamily="2" charset="-78"/>
                        </a:rPr>
                        <a:t>(corrected)</a:t>
                      </a:r>
                      <a:r>
                        <a:rPr lang="en-US"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=IE</a:t>
                      </a:r>
                      <a:r>
                        <a:rPr lang="en-US" sz="1600" kern="1200" baseline="-25000" dirty="0" smtClean="0">
                          <a:solidFill>
                            <a:schemeClr val="bg1">
                              <a:lumMod val="85000"/>
                              <a:lumOff val="15000"/>
                            </a:schemeClr>
                          </a:solidFill>
                          <a:effectLst/>
                          <a:latin typeface="Times New Roman" panose="02020603050405020304" pitchFamily="18" charset="0"/>
                          <a:cs typeface="B Nazanin" panose="00000400000000000000" pitchFamily="2" charset="-78"/>
                        </a:rPr>
                        <a:t>(uncorrected)</a:t>
                      </a:r>
                      <a:r>
                        <a:rPr lang="en-US" sz="1600" dirty="0" smtClean="0">
                          <a:solidFill>
                            <a:schemeClr val="bg1">
                              <a:lumMod val="85000"/>
                              <a:lumOff val="15000"/>
                            </a:schemeClr>
                          </a:solidFill>
                          <a:effectLst/>
                          <a:latin typeface="Times New Roman" panose="02020603050405020304" pitchFamily="18" charset="0"/>
                          <a:cs typeface="B Nazanin" panose="00000400000000000000" pitchFamily="2" charset="-78"/>
                        </a:rPr>
                        <a:t>+BSSE.</a:t>
                      </a:r>
                      <a:endParaRPr lang="en-US" sz="1600" b="0" dirty="0" smtClean="0">
                        <a:solidFill>
                          <a:schemeClr val="bg1">
                            <a:lumMod val="85000"/>
                            <a:lumOff val="15000"/>
                          </a:schemeClr>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1200"/>
                        </a:spcBef>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alpha val="20000"/>
                      </a:schemeClr>
                    </a:solidFill>
                  </a:tcPr>
                </a:tc>
                <a:tc hMerge="1">
                  <a:txBody>
                    <a:bodyPr/>
                    <a:lstStyle/>
                    <a:p>
                      <a:pPr marL="0" marR="0" algn="ctr" rtl="0">
                        <a:lnSpc>
                          <a:spcPct val="150000"/>
                        </a:lnSpc>
                        <a:spcBef>
                          <a:spcPts val="0"/>
                        </a:spcBef>
                        <a:spcAft>
                          <a:spcPts val="0"/>
                        </a:spcAft>
                      </a:pP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2">
                        <a:lumMod val="20000"/>
                        <a:lumOff val="80000"/>
                        <a:alpha val="20000"/>
                      </a:schemeClr>
                    </a:solidFill>
                  </a:tcPr>
                </a:tc>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276354328"/>
              </p:ext>
            </p:extLst>
          </p:nvPr>
        </p:nvGraphicFramePr>
        <p:xfrm>
          <a:off x="3502681" y="3723861"/>
          <a:ext cx="4938953" cy="2928729"/>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913445"/>
                <a:gridCol w="1013399"/>
                <a:gridCol w="1013396"/>
                <a:gridCol w="998713"/>
              </a:tblGrid>
              <a:tr h="814458">
                <a:tc gridSpan="4">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marL="0" marR="0" lvl="0" indent="0" algn="just" defTabSz="914400" rtl="1" eaLnBrk="1" fontAlgn="auto" latinLnBrk="0" hangingPunct="1">
                        <a:lnSpc>
                          <a:spcPct val="107000"/>
                        </a:lnSpc>
                        <a:spcBef>
                          <a:spcPts val="0"/>
                        </a:spcBef>
                        <a:spcAft>
                          <a:spcPts val="0"/>
                        </a:spcAft>
                        <a:buClrTx/>
                        <a:buSzTx/>
                        <a:buFontTx/>
                        <a:buNone/>
                        <a:tabLst/>
                        <a:defRPr/>
                      </a:pPr>
                      <a:r>
                        <a:rPr lang="fa-IR" sz="1600" b="1" dirty="0" smtClean="0">
                          <a:solidFill>
                            <a:schemeClr val="bg1"/>
                          </a:solidFill>
                          <a:effectLst/>
                          <a:latin typeface="Times New Roman" panose="02020603050405020304" pitchFamily="18" charset="0"/>
                          <a:cs typeface="B Nazanin" panose="00000400000000000000" pitchFamily="2" charset="-78"/>
                        </a:rPr>
                        <a:t>جدول 2. بار طبیعی بر روی قطعات در کمپلکس های</a:t>
                      </a:r>
                      <a:br>
                        <a:rPr lang="fa-IR" sz="1600" b="1" dirty="0" smtClean="0">
                          <a:solidFill>
                            <a:schemeClr val="bg1"/>
                          </a:solidFill>
                          <a:effectLst/>
                          <a:latin typeface="Times New Roman" panose="02020603050405020304" pitchFamily="18" charset="0"/>
                          <a:cs typeface="B Nazanin" panose="00000400000000000000" pitchFamily="2" charset="-78"/>
                        </a:rPr>
                      </a:br>
                      <a:r>
                        <a:rPr lang="fa-IR" sz="1600" b="1" dirty="0" smtClean="0">
                          <a:solidFill>
                            <a:schemeClr val="bg1"/>
                          </a:solidFill>
                          <a:effectLst/>
                          <a:latin typeface="Times New Roman" panose="02020603050405020304" pitchFamily="18" charset="0"/>
                          <a:cs typeface="B Nazanin" panose="00000400000000000000" pitchFamily="2" charset="-78"/>
                        </a:rPr>
                        <a:t> </a:t>
                      </a:r>
                      <a:r>
                        <a:rPr lang="en-US" sz="1600" b="1" dirty="0" smtClean="0">
                          <a:solidFill>
                            <a:schemeClr val="bg1"/>
                          </a:solidFill>
                          <a:effectLst/>
                          <a:latin typeface="Times New Roman" panose="02020603050405020304" pitchFamily="18" charset="0"/>
                          <a:cs typeface="B Nazanin" panose="00000400000000000000" pitchFamily="2" charset="-78"/>
                        </a:rPr>
                        <a:t>[M</a:t>
                      </a:r>
                      <a:r>
                        <a:rPr lang="en-US" sz="1600" b="1" baseline="-25000" dirty="0" smtClean="0">
                          <a:solidFill>
                            <a:schemeClr val="bg1"/>
                          </a:solidFill>
                          <a:effectLst/>
                          <a:latin typeface="Times New Roman" panose="02020603050405020304" pitchFamily="18" charset="0"/>
                          <a:cs typeface="B Nazanin" panose="00000400000000000000" pitchFamily="2" charset="-78"/>
                        </a:rPr>
                        <a:t> </a:t>
                      </a:r>
                      <a:r>
                        <a:rPr lang="en-US" sz="1600" b="1" dirty="0" smtClean="0">
                          <a:solidFill>
                            <a:schemeClr val="bg1"/>
                          </a:solidFill>
                          <a:effectLst/>
                          <a:latin typeface="Times New Roman" panose="02020603050405020304" pitchFamily="18" charset="0"/>
                          <a:cs typeface="B Nazanin" panose="00000400000000000000" pitchFamily="2" charset="-78"/>
                        </a:rPr>
                        <a:t>(C</a:t>
                      </a:r>
                      <a:r>
                        <a:rPr lang="en-US" sz="1600" b="1" baseline="-25000" dirty="0" smtClean="0">
                          <a:solidFill>
                            <a:schemeClr val="bg1"/>
                          </a:solidFill>
                          <a:effectLst/>
                          <a:latin typeface="Times New Roman" panose="02020603050405020304" pitchFamily="18" charset="0"/>
                          <a:cs typeface="B Nazanin" panose="00000400000000000000" pitchFamily="2" charset="-78"/>
                        </a:rPr>
                        <a:t>60</a:t>
                      </a:r>
                      <a:r>
                        <a:rPr lang="en-US" sz="1600" b="1" dirty="0" smtClean="0">
                          <a:solidFill>
                            <a:schemeClr val="bg1"/>
                          </a:solidFill>
                          <a:effectLst/>
                          <a:latin typeface="Times New Roman" panose="02020603050405020304" pitchFamily="18" charset="0"/>
                          <a:cs typeface="B Nazanin" panose="00000400000000000000" pitchFamily="2" charset="-78"/>
                        </a:rPr>
                        <a:t>Me</a:t>
                      </a:r>
                      <a:r>
                        <a:rPr lang="en-US" sz="1600" b="1" baseline="-25000" dirty="0" smtClean="0">
                          <a:solidFill>
                            <a:schemeClr val="bg1"/>
                          </a:solidFill>
                          <a:effectLst/>
                          <a:latin typeface="Times New Roman" panose="02020603050405020304" pitchFamily="18" charset="0"/>
                          <a:cs typeface="B Nazanin" panose="00000400000000000000" pitchFamily="2" charset="-78"/>
                        </a:rPr>
                        <a:t>5</a:t>
                      </a:r>
                      <a:r>
                        <a:rPr lang="en-US" sz="1600" b="1" dirty="0" smtClean="0">
                          <a:solidFill>
                            <a:schemeClr val="bg1"/>
                          </a:solidFill>
                          <a:effectLst/>
                          <a:latin typeface="Times New Roman" panose="02020603050405020304" pitchFamily="18" charset="0"/>
                          <a:cs typeface="B Nazanin" panose="00000400000000000000" pitchFamily="2" charset="-78"/>
                        </a:rPr>
                        <a:t>)(Allyl)]</a:t>
                      </a:r>
                      <a:r>
                        <a:rPr lang="fa-IR" sz="1600" b="1" dirty="0" smtClean="0">
                          <a:solidFill>
                            <a:schemeClr val="bg1"/>
                          </a:solidFill>
                          <a:effectLst/>
                          <a:latin typeface="Times New Roman" panose="02020603050405020304" pitchFamily="18" charset="0"/>
                          <a:cs typeface="B Nazanin" panose="00000400000000000000" pitchFamily="2" charset="-78"/>
                        </a:rPr>
                        <a:t> </a:t>
                      </a:r>
                      <a:r>
                        <a:rPr lang="en-US" sz="1600" b="1" dirty="0" smtClean="0">
                          <a:solidFill>
                            <a:schemeClr val="bg1"/>
                          </a:solidFill>
                          <a:effectLst/>
                          <a:latin typeface="Times New Roman" panose="02020603050405020304" pitchFamily="18" charset="0"/>
                          <a:cs typeface="B Nazanin" panose="00000400000000000000" pitchFamily="2" charset="-78"/>
                        </a:rPr>
                        <a:t>(M= Ni</a:t>
                      </a:r>
                      <a:r>
                        <a:rPr lang="en-US" sz="1600" b="1" baseline="30000" dirty="0" smtClean="0">
                          <a:solidFill>
                            <a:schemeClr val="bg1"/>
                          </a:solidFill>
                          <a:effectLst/>
                          <a:latin typeface="Times New Roman" panose="02020603050405020304" pitchFamily="18" charset="0"/>
                          <a:cs typeface="B Nazanin" panose="00000400000000000000" pitchFamily="2" charset="-78"/>
                        </a:rPr>
                        <a:t>2+</a:t>
                      </a:r>
                      <a:r>
                        <a:rPr lang="en-US" sz="1600" b="1" dirty="0" smtClean="0">
                          <a:solidFill>
                            <a:schemeClr val="bg1"/>
                          </a:solidFill>
                          <a:effectLst/>
                          <a:latin typeface="Times New Roman" panose="02020603050405020304" pitchFamily="18" charset="0"/>
                          <a:cs typeface="B Nazanin" panose="00000400000000000000" pitchFamily="2" charset="-78"/>
                        </a:rPr>
                        <a:t>, Pd</a:t>
                      </a:r>
                      <a:r>
                        <a:rPr lang="en-US" sz="1600" b="1" baseline="30000" dirty="0" smtClean="0">
                          <a:solidFill>
                            <a:schemeClr val="bg1"/>
                          </a:solidFill>
                          <a:effectLst/>
                          <a:latin typeface="Times New Roman" panose="02020603050405020304" pitchFamily="18" charset="0"/>
                          <a:cs typeface="B Nazanin" panose="00000400000000000000" pitchFamily="2" charset="-78"/>
                        </a:rPr>
                        <a:t>2+</a:t>
                      </a:r>
                      <a:r>
                        <a:rPr lang="en-US" sz="1600" b="1" dirty="0" smtClean="0">
                          <a:solidFill>
                            <a:schemeClr val="bg1"/>
                          </a:solidFill>
                          <a:effectLst/>
                          <a:latin typeface="Times New Roman" panose="02020603050405020304" pitchFamily="18" charset="0"/>
                          <a:cs typeface="B Nazanin" panose="00000400000000000000" pitchFamily="2" charset="-78"/>
                        </a:rPr>
                        <a:t>, Pt</a:t>
                      </a:r>
                      <a:r>
                        <a:rPr lang="en-US" sz="1600" b="1" baseline="30000" dirty="0" smtClean="0">
                          <a:solidFill>
                            <a:schemeClr val="bg1"/>
                          </a:solidFill>
                          <a:effectLst/>
                          <a:latin typeface="Times New Roman" panose="02020603050405020304" pitchFamily="18" charset="0"/>
                          <a:cs typeface="B Nazanin" panose="00000400000000000000" pitchFamily="2" charset="-78"/>
                        </a:rPr>
                        <a:t>2+</a:t>
                      </a:r>
                      <a:r>
                        <a:rPr lang="en-US" sz="1600" b="1" dirty="0" smtClean="0">
                          <a:solidFill>
                            <a:schemeClr val="bg1"/>
                          </a:solidFill>
                          <a:effectLst/>
                          <a:latin typeface="Times New Roman" panose="02020603050405020304" pitchFamily="18" charset="0"/>
                          <a:cs typeface="B Nazanin" panose="00000400000000000000" pitchFamily="2" charset="-78"/>
                        </a:rPr>
                        <a:t>)</a:t>
                      </a:r>
                      <a:r>
                        <a:rPr lang="fa-IR" sz="1600" b="1" kern="1200" baseline="0" dirty="0" smtClean="0">
                          <a:solidFill>
                            <a:schemeClr val="bg1"/>
                          </a:solidFill>
                          <a:effectLst/>
                          <a:latin typeface="Times New Roman" panose="02020603050405020304" pitchFamily="18" charset="0"/>
                          <a:ea typeface="+mn-ea"/>
                          <a:cs typeface="B Nazanin" panose="00000400000000000000" pitchFamily="2" charset="-78"/>
                        </a:rPr>
                        <a:t> در </a:t>
                      </a:r>
                      <a:r>
                        <a:rPr lang="fa-IR" sz="1600" b="1" baseline="0" dirty="0" smtClean="0">
                          <a:solidFill>
                            <a:schemeClr val="bg1"/>
                          </a:solidFill>
                          <a:effectLst/>
                          <a:latin typeface="Times New Roman" panose="02020603050405020304" pitchFamily="18" charset="0"/>
                          <a:cs typeface="B Nazanin" panose="00000400000000000000" pitchFamily="2" charset="-78"/>
                        </a:rPr>
                        <a:t>سطح تئوری </a:t>
                      </a:r>
                      <a:r>
                        <a:rPr lang="en-GB" sz="1600" b="1" dirty="0" smtClean="0">
                          <a:solidFill>
                            <a:schemeClr val="bg1"/>
                          </a:solidFill>
                          <a:effectLst/>
                          <a:latin typeface="Times New Roman" panose="02020603050405020304" pitchFamily="18" charset="0"/>
                          <a:cs typeface="B Nazanin" panose="00000400000000000000" pitchFamily="2" charset="-78"/>
                        </a:rPr>
                        <a:t>M06-L/def2-SVP</a:t>
                      </a:r>
                      <a:r>
                        <a:rPr lang="fa-IR" sz="1600" b="1" dirty="0" smtClean="0">
                          <a:solidFill>
                            <a:schemeClr val="bg1"/>
                          </a:solidFill>
                          <a:effectLst/>
                          <a:latin typeface="Times New Roman" panose="02020603050405020304" pitchFamily="18" charset="0"/>
                          <a:cs typeface="B Nazanin" panose="00000400000000000000" pitchFamily="2" charset="-78"/>
                        </a:rPr>
                        <a:t>.</a:t>
                      </a:r>
                      <a:r>
                        <a:rPr lang="fa-IR" sz="1600" b="1" baseline="0" dirty="0" smtClean="0">
                          <a:solidFill>
                            <a:schemeClr val="bg1"/>
                          </a:solidFill>
                          <a:effectLst/>
                          <a:latin typeface="Times New Roman" panose="02020603050405020304" pitchFamily="18" charset="0"/>
                          <a:cs typeface="B Nazanin" panose="00000400000000000000" pitchFamily="2" charset="-78"/>
                        </a:rPr>
                        <a:t> </a:t>
                      </a:r>
                      <a:endParaRPr lang="en-US" sz="1600" b="1" dirty="0" smtClean="0">
                        <a:solidFill>
                          <a:schemeClr val="bg1"/>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94689">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marL="0" marR="0" algn="l" rtl="0">
                        <a:lnSpc>
                          <a:spcPct val="200000"/>
                        </a:lnSpc>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Complexes</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spcBef>
                          <a:spcPts val="0"/>
                        </a:spcBef>
                        <a:spcAft>
                          <a:spcPts val="0"/>
                        </a:spcAft>
                      </a:pPr>
                      <a:r>
                        <a:rPr lang="en-US" sz="1600" kern="1200" dirty="0">
                          <a:solidFill>
                            <a:schemeClr val="bg1"/>
                          </a:solidFill>
                          <a:effectLst/>
                          <a:latin typeface="Times New Roman" panose="02020603050405020304" pitchFamily="18" charset="0"/>
                          <a:cs typeface="Times New Roman" panose="02020603050405020304" pitchFamily="18" charset="0"/>
                        </a:rPr>
                        <a:t>unit  1</a:t>
                      </a: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rtl="0">
                        <a:lnSpc>
                          <a:spcPct val="150000"/>
                        </a:lnSpc>
                        <a:spcBef>
                          <a:spcPts val="0"/>
                        </a:spcBef>
                        <a:spcAft>
                          <a:spcPts val="0"/>
                        </a:spcAft>
                      </a:pPr>
                      <a:r>
                        <a:rPr lang="en-US" sz="1600" kern="1200" baseline="0" dirty="0" err="1" smtClean="0">
                          <a:solidFill>
                            <a:schemeClr val="bg1"/>
                          </a:solidFill>
                          <a:effectLst/>
                          <a:latin typeface="Times New Roman" panose="02020603050405020304" pitchFamily="18" charset="0"/>
                          <a:cs typeface="Times New Roman" panose="02020603050405020304" pitchFamily="18" charset="0"/>
                        </a:rPr>
                        <a:t>Allyl</a:t>
                      </a:r>
                      <a:r>
                        <a:rPr lang="en-US" sz="1600" kern="1200" baseline="30000" dirty="0" smtClean="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spcBef>
                          <a:spcPts val="0"/>
                        </a:spcBef>
                        <a:spcAft>
                          <a:spcPts val="0"/>
                        </a:spcAft>
                      </a:pPr>
                      <a:r>
                        <a:rPr lang="en-US" sz="1600" kern="1200" dirty="0">
                          <a:solidFill>
                            <a:schemeClr val="bg1"/>
                          </a:solidFill>
                          <a:effectLst/>
                          <a:latin typeface="Times New Roman" panose="02020603050405020304" pitchFamily="18" charset="0"/>
                          <a:cs typeface="Times New Roman" panose="02020603050405020304" pitchFamily="18" charset="0"/>
                        </a:rPr>
                        <a:t>unit  </a:t>
                      </a:r>
                      <a:r>
                        <a:rPr lang="en-US" sz="1600" kern="1200" dirty="0" smtClean="0">
                          <a:solidFill>
                            <a:schemeClr val="bg1"/>
                          </a:solidFill>
                          <a:effectLst/>
                          <a:latin typeface="Times New Roman" panose="02020603050405020304" pitchFamily="18" charset="0"/>
                          <a:cs typeface="Times New Roman" panose="02020603050405020304" pitchFamily="18" charset="0"/>
                        </a:rPr>
                        <a:t>2</a:t>
                      </a:r>
                    </a:p>
                    <a:p>
                      <a:pPr marL="0" marR="0" algn="ctr" rtl="0">
                        <a:lnSpc>
                          <a:spcPct val="150000"/>
                        </a:lnSpc>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M</a:t>
                      </a:r>
                      <a:r>
                        <a:rPr lang="en-US" sz="1600" kern="1200" baseline="30000" dirty="0" smtClean="0">
                          <a:solidFill>
                            <a:schemeClr val="bg1"/>
                          </a:solidFill>
                          <a:effectLst/>
                          <a:latin typeface="Times New Roman" panose="02020603050405020304" pitchFamily="18" charset="0"/>
                          <a:cs typeface="Times New Roman" panose="02020603050405020304" pitchFamily="18" charset="0"/>
                        </a:rPr>
                        <a:t>2+</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spcBef>
                          <a:spcPts val="0"/>
                        </a:spcBef>
                        <a:spcAft>
                          <a:spcPts val="0"/>
                        </a:spcAft>
                      </a:pPr>
                      <a:r>
                        <a:rPr lang="en-US" sz="1600" kern="1200" dirty="0">
                          <a:solidFill>
                            <a:schemeClr val="bg1"/>
                          </a:solidFill>
                          <a:effectLst/>
                          <a:latin typeface="Times New Roman" panose="02020603050405020304" pitchFamily="18" charset="0"/>
                          <a:cs typeface="Times New Roman" panose="02020603050405020304" pitchFamily="18" charset="0"/>
                        </a:rPr>
                        <a:t>unit  3</a:t>
                      </a:r>
                      <a:endParaRPr lang="en-US" sz="1600" dirty="0">
                        <a:solidFill>
                          <a:schemeClr val="bg1"/>
                        </a:solidFill>
                        <a:effectLst/>
                        <a:latin typeface="Times New Roman" panose="02020603050405020304" pitchFamily="18" charset="0"/>
                        <a:cs typeface="Times New Roman" panose="02020603050405020304" pitchFamily="18" charset="0"/>
                      </a:endParaRPr>
                    </a:p>
                    <a:p>
                      <a:pPr marL="0" marR="0" algn="ctr" rtl="0">
                        <a:lnSpc>
                          <a:spcPct val="150000"/>
                        </a:lnSpc>
                        <a:spcBef>
                          <a:spcPts val="0"/>
                        </a:spcBef>
                        <a:spcAft>
                          <a:spcPts val="0"/>
                        </a:spcAft>
                      </a:pPr>
                      <a:r>
                        <a:rPr lang="en-US" sz="1600" dirty="0" smtClean="0">
                          <a:solidFill>
                            <a:schemeClr val="bg1"/>
                          </a:solidFill>
                          <a:effectLst/>
                          <a:latin typeface="Times New Roman" panose="02020603050405020304" pitchFamily="18" charset="0"/>
                          <a:cs typeface="Times New Roman" panose="02020603050405020304" pitchFamily="18" charset="0"/>
                        </a:rPr>
                        <a:t>C</a:t>
                      </a:r>
                      <a:r>
                        <a:rPr lang="en-US" sz="1600" baseline="-25000" dirty="0" smtClean="0">
                          <a:solidFill>
                            <a:schemeClr val="bg1"/>
                          </a:solidFill>
                          <a:effectLst/>
                          <a:latin typeface="Times New Roman" panose="02020603050405020304" pitchFamily="18" charset="0"/>
                          <a:cs typeface="Times New Roman" panose="02020603050405020304" pitchFamily="18" charset="0"/>
                        </a:rPr>
                        <a:t>60</a:t>
                      </a:r>
                      <a:r>
                        <a:rPr lang="en-US" sz="1600" dirty="0" smtClean="0">
                          <a:solidFill>
                            <a:schemeClr val="bg1"/>
                          </a:solidFill>
                          <a:effectLst/>
                          <a:latin typeface="Times New Roman" panose="02020603050405020304" pitchFamily="18" charset="0"/>
                          <a:cs typeface="Times New Roman" panose="02020603050405020304" pitchFamily="18" charset="0"/>
                        </a:rPr>
                        <a:t>Me</a:t>
                      </a:r>
                      <a:r>
                        <a:rPr lang="en-US" sz="1600" baseline="-25000" dirty="0" smtClean="0">
                          <a:solidFill>
                            <a:schemeClr val="bg1"/>
                          </a:solidFill>
                          <a:effectLst/>
                          <a:latin typeface="Times New Roman" panose="02020603050405020304" pitchFamily="18" charset="0"/>
                          <a:cs typeface="Times New Roman" panose="02020603050405020304" pitchFamily="18" charset="0"/>
                        </a:rPr>
                        <a:t>5</a:t>
                      </a:r>
                      <a:r>
                        <a:rPr lang="en-US" sz="1600" kern="1200" baseline="30000" dirty="0" smtClean="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r>
              <a:tr h="513466">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marL="0" marR="0" algn="l" rtl="0">
                        <a:lnSpc>
                          <a:spcPct val="150000"/>
                        </a:lnSpc>
                        <a:spcBef>
                          <a:spcPts val="600"/>
                        </a:spcBef>
                        <a:spcAft>
                          <a:spcPts val="600"/>
                        </a:spcAft>
                      </a:pPr>
                      <a:r>
                        <a:rPr lang="en-US" sz="1600" dirty="0">
                          <a:solidFill>
                            <a:schemeClr val="bg1"/>
                          </a:solidFill>
                          <a:effectLst/>
                          <a:latin typeface="Times New Roman" panose="02020603050405020304" pitchFamily="18" charset="0"/>
                          <a:cs typeface="Times New Roman" panose="02020603050405020304" pitchFamily="18" charset="0"/>
                        </a:rPr>
                        <a:t>[Ni(</a:t>
                      </a:r>
                      <a:r>
                        <a:rPr lang="en-US" sz="1600" dirty="0" err="1">
                          <a:solidFill>
                            <a:schemeClr val="bg1"/>
                          </a:solidFill>
                          <a:effectLst/>
                          <a:latin typeface="Times New Roman" panose="02020603050405020304" pitchFamily="18" charset="0"/>
                          <a:cs typeface="Times New Roman" panose="02020603050405020304" pitchFamily="18" charset="0"/>
                        </a:rPr>
                        <a:t>Allyl</a:t>
                      </a:r>
                      <a:r>
                        <a:rPr lang="en-US" sz="1600" dirty="0">
                          <a:solidFill>
                            <a:schemeClr val="bg1"/>
                          </a:solidFill>
                          <a:effectLst/>
                          <a:latin typeface="Times New Roman" panose="02020603050405020304" pitchFamily="18" charset="0"/>
                          <a:cs typeface="Times New Roman" panose="02020603050405020304" pitchFamily="18" charset="0"/>
                        </a:rPr>
                        <a:t>)(C</a:t>
                      </a:r>
                      <a:r>
                        <a:rPr lang="en-US" sz="1600" baseline="-25000" dirty="0">
                          <a:solidFill>
                            <a:schemeClr val="bg1"/>
                          </a:solidFill>
                          <a:effectLst/>
                          <a:latin typeface="Times New Roman" panose="02020603050405020304" pitchFamily="18" charset="0"/>
                          <a:cs typeface="Times New Roman" panose="02020603050405020304" pitchFamily="18" charset="0"/>
                        </a:rPr>
                        <a:t>60</a:t>
                      </a:r>
                      <a:r>
                        <a:rPr lang="en-US" sz="1600" dirty="0">
                          <a:solidFill>
                            <a:schemeClr val="bg1"/>
                          </a:solidFill>
                          <a:effectLst/>
                          <a:latin typeface="Times New Roman" panose="02020603050405020304" pitchFamily="18" charset="0"/>
                          <a:cs typeface="Times New Roman" panose="02020603050405020304" pitchFamily="18" charset="0"/>
                        </a:rPr>
                        <a:t>Me</a:t>
                      </a:r>
                      <a:r>
                        <a:rPr lang="en-US" sz="1600" baseline="-25000" dirty="0">
                          <a:solidFill>
                            <a:schemeClr val="bg1"/>
                          </a:solidFill>
                          <a:effectLst/>
                          <a:latin typeface="Times New Roman" panose="02020603050405020304" pitchFamily="18" charset="0"/>
                          <a:cs typeface="Times New Roman" panose="02020603050405020304" pitchFamily="18" charset="0"/>
                        </a:rPr>
                        <a:t>5</a:t>
                      </a:r>
                      <a:r>
                        <a:rPr lang="en-US" sz="1600" dirty="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-0.122</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0.462</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-0.340</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68160">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marL="0" marR="0" algn="l" rtl="0">
                        <a:lnSpc>
                          <a:spcPct val="150000"/>
                        </a:lnSpc>
                        <a:spcBef>
                          <a:spcPts val="600"/>
                        </a:spcBef>
                        <a:spcAft>
                          <a:spcPts val="600"/>
                        </a:spcAft>
                      </a:pPr>
                      <a:r>
                        <a:rPr lang="en-US" sz="1600" dirty="0">
                          <a:solidFill>
                            <a:schemeClr val="bg1"/>
                          </a:solidFill>
                          <a:effectLst/>
                          <a:latin typeface="Times New Roman" panose="02020603050405020304" pitchFamily="18" charset="0"/>
                          <a:cs typeface="Times New Roman" panose="02020603050405020304" pitchFamily="18" charset="0"/>
                        </a:rPr>
                        <a:t>[</a:t>
                      </a:r>
                      <a:r>
                        <a:rPr lang="en-US" sz="1600" dirty="0" err="1">
                          <a:solidFill>
                            <a:schemeClr val="bg1"/>
                          </a:solidFill>
                          <a:effectLst/>
                          <a:latin typeface="Times New Roman" panose="02020603050405020304" pitchFamily="18" charset="0"/>
                          <a:cs typeface="Times New Roman" panose="02020603050405020304" pitchFamily="18" charset="0"/>
                        </a:rPr>
                        <a:t>Pd</a:t>
                      </a:r>
                      <a:r>
                        <a:rPr lang="en-US" sz="1600" dirty="0">
                          <a:solidFill>
                            <a:schemeClr val="bg1"/>
                          </a:solidFill>
                          <a:effectLst/>
                          <a:latin typeface="Times New Roman" panose="02020603050405020304" pitchFamily="18" charset="0"/>
                          <a:cs typeface="Times New Roman" panose="02020603050405020304" pitchFamily="18" charset="0"/>
                        </a:rPr>
                        <a:t>(</a:t>
                      </a:r>
                      <a:r>
                        <a:rPr lang="en-US" sz="1600" dirty="0" err="1">
                          <a:solidFill>
                            <a:schemeClr val="bg1"/>
                          </a:solidFill>
                          <a:effectLst/>
                          <a:latin typeface="Times New Roman" panose="02020603050405020304" pitchFamily="18" charset="0"/>
                          <a:cs typeface="Times New Roman" panose="02020603050405020304" pitchFamily="18" charset="0"/>
                        </a:rPr>
                        <a:t>Allyl</a:t>
                      </a:r>
                      <a:r>
                        <a:rPr lang="en-US" sz="1600" dirty="0">
                          <a:solidFill>
                            <a:schemeClr val="bg1"/>
                          </a:solidFill>
                          <a:effectLst/>
                          <a:latin typeface="Times New Roman" panose="02020603050405020304" pitchFamily="18" charset="0"/>
                          <a:cs typeface="Times New Roman" panose="02020603050405020304" pitchFamily="18" charset="0"/>
                        </a:rPr>
                        <a:t>)(C</a:t>
                      </a:r>
                      <a:r>
                        <a:rPr lang="en-US" sz="1600" baseline="-25000" dirty="0">
                          <a:solidFill>
                            <a:schemeClr val="bg1"/>
                          </a:solidFill>
                          <a:effectLst/>
                          <a:latin typeface="Times New Roman" panose="02020603050405020304" pitchFamily="18" charset="0"/>
                          <a:cs typeface="Times New Roman" panose="02020603050405020304" pitchFamily="18" charset="0"/>
                        </a:rPr>
                        <a:t>60</a:t>
                      </a:r>
                      <a:r>
                        <a:rPr lang="en-US" sz="1600" dirty="0">
                          <a:solidFill>
                            <a:schemeClr val="bg1"/>
                          </a:solidFill>
                          <a:effectLst/>
                          <a:latin typeface="Times New Roman" panose="02020603050405020304" pitchFamily="18" charset="0"/>
                          <a:cs typeface="Times New Roman" panose="02020603050405020304" pitchFamily="18" charset="0"/>
                        </a:rPr>
                        <a:t>Me</a:t>
                      </a:r>
                      <a:r>
                        <a:rPr lang="en-US" sz="1600" baseline="-25000" dirty="0">
                          <a:solidFill>
                            <a:schemeClr val="bg1"/>
                          </a:solidFill>
                          <a:effectLst/>
                          <a:latin typeface="Times New Roman" panose="02020603050405020304" pitchFamily="18" charset="0"/>
                          <a:cs typeface="Times New Roman" panose="02020603050405020304" pitchFamily="18" charset="0"/>
                        </a:rPr>
                        <a:t>5</a:t>
                      </a:r>
                      <a:r>
                        <a:rPr lang="en-US" sz="1600" dirty="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-0.107</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0.498</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rtl="0">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-0.391</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r>
              <a:tr h="437956">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marL="0" marR="0" algn="l" rtl="0">
                        <a:lnSpc>
                          <a:spcPct val="150000"/>
                        </a:lnSpc>
                        <a:spcBef>
                          <a:spcPts val="600"/>
                        </a:spcBef>
                        <a:spcAft>
                          <a:spcPts val="600"/>
                        </a:spcAft>
                      </a:pPr>
                      <a:r>
                        <a:rPr lang="en-US" sz="1600" dirty="0">
                          <a:solidFill>
                            <a:schemeClr val="bg1"/>
                          </a:solidFill>
                          <a:effectLst/>
                          <a:latin typeface="Times New Roman" panose="02020603050405020304" pitchFamily="18" charset="0"/>
                          <a:cs typeface="Times New Roman" panose="02020603050405020304" pitchFamily="18" charset="0"/>
                        </a:rPr>
                        <a:t>[Pt(</a:t>
                      </a:r>
                      <a:r>
                        <a:rPr lang="en-US" sz="1600" dirty="0" err="1">
                          <a:solidFill>
                            <a:schemeClr val="bg1"/>
                          </a:solidFill>
                          <a:effectLst/>
                          <a:latin typeface="Times New Roman" panose="02020603050405020304" pitchFamily="18" charset="0"/>
                          <a:cs typeface="Times New Roman" panose="02020603050405020304" pitchFamily="18" charset="0"/>
                        </a:rPr>
                        <a:t>Allyl</a:t>
                      </a:r>
                      <a:r>
                        <a:rPr lang="en-US" sz="1600" dirty="0">
                          <a:solidFill>
                            <a:schemeClr val="bg1"/>
                          </a:solidFill>
                          <a:effectLst/>
                          <a:latin typeface="Times New Roman" panose="02020603050405020304" pitchFamily="18" charset="0"/>
                          <a:cs typeface="Times New Roman" panose="02020603050405020304" pitchFamily="18" charset="0"/>
                        </a:rPr>
                        <a:t>)(C</a:t>
                      </a:r>
                      <a:r>
                        <a:rPr lang="en-US" sz="1600" baseline="-25000" dirty="0">
                          <a:solidFill>
                            <a:schemeClr val="bg1"/>
                          </a:solidFill>
                          <a:effectLst/>
                          <a:latin typeface="Times New Roman" panose="02020603050405020304" pitchFamily="18" charset="0"/>
                          <a:cs typeface="Times New Roman" panose="02020603050405020304" pitchFamily="18" charset="0"/>
                        </a:rPr>
                        <a:t>60</a:t>
                      </a:r>
                      <a:r>
                        <a:rPr lang="en-US" sz="1600" dirty="0">
                          <a:solidFill>
                            <a:schemeClr val="bg1"/>
                          </a:solidFill>
                          <a:effectLst/>
                          <a:latin typeface="Times New Roman" panose="02020603050405020304" pitchFamily="18" charset="0"/>
                          <a:cs typeface="Times New Roman" panose="02020603050405020304" pitchFamily="18" charset="0"/>
                        </a:rPr>
                        <a:t>Me</a:t>
                      </a:r>
                      <a:r>
                        <a:rPr lang="en-US" sz="1600" baseline="-25000" dirty="0">
                          <a:solidFill>
                            <a:schemeClr val="bg1"/>
                          </a:solidFill>
                          <a:effectLst/>
                          <a:latin typeface="Times New Roman" panose="02020603050405020304" pitchFamily="18" charset="0"/>
                          <a:cs typeface="Times New Roman" panose="02020603050405020304" pitchFamily="18" charset="0"/>
                        </a:rPr>
                        <a:t>5</a:t>
                      </a:r>
                      <a:r>
                        <a:rPr lang="en-US" sz="1600" dirty="0">
                          <a:solidFill>
                            <a:schemeClr val="bg1"/>
                          </a:solidFill>
                          <a:effectLst/>
                          <a:latin typeface="Times New Roman" panose="02020603050405020304" pitchFamily="18" charset="0"/>
                          <a:cs typeface="Times New Roman" panose="02020603050405020304" pitchFamily="18" charset="0"/>
                        </a:rPr>
                        <a:t>)]</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defTabSz="914400" rtl="0" eaLnBrk="1" latinLnBrk="0" hangingPunct="1">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-0.119</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defTabSz="914400" rtl="0" eaLnBrk="1" latinLnBrk="0" hangingPunct="1">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0.487</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algn="ctr" defTabSz="914400" rtl="0" eaLnBrk="1" latinLnBrk="0" hangingPunct="1">
                        <a:lnSpc>
                          <a:spcPct val="150000"/>
                        </a:lnSpc>
                        <a:spcBef>
                          <a:spcPts val="600"/>
                        </a:spcBef>
                        <a:spcAft>
                          <a:spcPts val="600"/>
                        </a:spcAft>
                      </a:pPr>
                      <a:r>
                        <a:rPr lang="en-US" sz="1600" kern="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-0.368</a:t>
                      </a:r>
                      <a:endParaRPr lang="en-US" sz="16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223883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51" t="33282" r="14677" b="13904"/>
          <a:stretch/>
        </p:blipFill>
        <p:spPr>
          <a:xfrm>
            <a:off x="198783" y="1855304"/>
            <a:ext cx="6255026" cy="282393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3008" y="4688175"/>
            <a:ext cx="6567413" cy="2169825"/>
          </a:xfrm>
          <a:prstGeom prst="rect">
            <a:avLst/>
          </a:prstGeom>
        </p:spPr>
        <p:txBody>
          <a:bodyPr wrap="square">
            <a:spAutoFit/>
          </a:bodyPr>
          <a:lstStyle/>
          <a:p>
            <a:pPr algn="just" rtl="1">
              <a:lnSpc>
                <a:spcPct val="150000"/>
              </a:lnSpc>
            </a:pPr>
            <a:r>
              <a:rPr lang="ar-SA" b="1" dirty="0">
                <a:latin typeface="Times New Roman" panose="02020603050405020304" pitchFamily="18" charset="0"/>
                <a:ea typeface="Calibri" panose="020F0502020204030204" pitchFamily="34" charset="0"/>
                <a:cs typeface="B Nazanin" panose="00000400000000000000" pitchFamily="2" charset="-78"/>
              </a:rPr>
              <a:t>چگالی­های تغییر شکل مرتبط با سه نمونه­ی اول برهمکنش اوربیتالی مهم برای </a:t>
            </a:r>
            <a:r>
              <a:rPr lang="ar-SA" b="1" dirty="0" smtClean="0">
                <a:latin typeface="Times New Roman" panose="02020603050405020304" pitchFamily="18" charset="0"/>
                <a:ea typeface="Calibri" panose="020F0502020204030204" pitchFamily="34" charset="0"/>
                <a:cs typeface="B Nazanin" panose="00000400000000000000" pitchFamily="2" charset="-78"/>
              </a:rPr>
              <a:t>کمپلکس­ </a:t>
            </a:r>
            <a:r>
              <a:rPr lang="ar-SA" b="1" dirty="0">
                <a:latin typeface="Times New Roman" panose="02020603050405020304" pitchFamily="18" charset="0"/>
                <a:ea typeface="Calibri" panose="020F0502020204030204" pitchFamily="34" charset="0"/>
                <a:cs typeface="B Nazanin" panose="00000400000000000000" pitchFamily="2" charset="-78"/>
              </a:rPr>
              <a:t>فلزی </a:t>
            </a:r>
            <a:r>
              <a:rPr lang="en-US" b="1" dirty="0" smtClean="0">
                <a:latin typeface="Andalus" panose="02020603050405020304" pitchFamily="18" charset="-78"/>
                <a:cs typeface="B Nazanin" panose="00000400000000000000" pitchFamily="2" charset="-78"/>
              </a:rPr>
              <a:t>[Pt(C</a:t>
            </a:r>
            <a:r>
              <a:rPr lang="en-US" b="1" baseline="-25000" dirty="0" smtClean="0">
                <a:latin typeface="Andalus" panose="02020603050405020304" pitchFamily="18" charset="-78"/>
                <a:cs typeface="B Nazanin" panose="00000400000000000000" pitchFamily="2" charset="-78"/>
              </a:rPr>
              <a:t>60</a:t>
            </a:r>
            <a:r>
              <a:rPr lang="en-US" b="1" dirty="0" smtClean="0">
                <a:latin typeface="Andalus" panose="02020603050405020304" pitchFamily="18" charset="-78"/>
                <a:cs typeface="B Nazanin" panose="00000400000000000000" pitchFamily="2" charset="-78"/>
              </a:rPr>
              <a:t>Me</a:t>
            </a:r>
            <a:r>
              <a:rPr lang="en-US" b="1" baseline="-25000" dirty="0" smtClean="0">
                <a:latin typeface="Andalus" panose="02020603050405020304" pitchFamily="18" charset="-78"/>
                <a:cs typeface="B Nazanin" panose="00000400000000000000" pitchFamily="2" charset="-78"/>
              </a:rPr>
              <a:t>5</a:t>
            </a:r>
            <a:r>
              <a:rPr lang="en-US" b="1" dirty="0">
                <a:latin typeface="Andalus" panose="02020603050405020304" pitchFamily="18" charset="-78"/>
                <a:cs typeface="B Nazanin" panose="00000400000000000000" pitchFamily="2" charset="-78"/>
              </a:rPr>
              <a:t>)(</a:t>
            </a:r>
            <a:r>
              <a:rPr lang="en-US" b="1" dirty="0" err="1">
                <a:latin typeface="Andalus" panose="02020603050405020304" pitchFamily="18" charset="-78"/>
                <a:cs typeface="B Nazanin" panose="00000400000000000000" pitchFamily="2" charset="-78"/>
              </a:rPr>
              <a:t>Cp</a:t>
            </a:r>
            <a:r>
              <a:rPr lang="en-US" b="1" dirty="0">
                <a:latin typeface="Andalus" panose="02020603050405020304" pitchFamily="18" charset="-78"/>
                <a:cs typeface="B Nazanin" panose="00000400000000000000" pitchFamily="2" charset="-78"/>
              </a:rPr>
              <a:t>)] </a:t>
            </a:r>
            <a:r>
              <a:rPr lang="fa-IR" b="1" dirty="0" smtClean="0">
                <a:latin typeface="Andalus" panose="02020603050405020304" pitchFamily="18" charset="-78"/>
                <a:cs typeface="B Nazanin" panose="00000400000000000000" pitchFamily="2" charset="-78"/>
              </a:rPr>
              <a:t> در سطح تئوری </a:t>
            </a:r>
            <a:r>
              <a:rPr lang="en-US" b="1" dirty="0" smtClean="0">
                <a:latin typeface="Andalus" panose="02020603050405020304" pitchFamily="18" charset="-78"/>
                <a:cs typeface="B Nazanin" panose="00000400000000000000" pitchFamily="2" charset="-78"/>
              </a:rPr>
              <a:t>BP86-D/TZ2P</a:t>
            </a:r>
            <a:r>
              <a:rPr lang="fa-IR" b="1" dirty="0" smtClean="0">
                <a:latin typeface="Andalus" panose="02020603050405020304" pitchFamily="18" charset="-78"/>
                <a:cs typeface="B Nazanin" panose="00000400000000000000" pitchFamily="2" charset="-78"/>
              </a:rPr>
              <a:t> در حالت </a:t>
            </a:r>
            <a:r>
              <a:rPr lang="en-US" b="1" dirty="0" smtClean="0">
                <a:latin typeface="Andalus" panose="02020603050405020304" pitchFamily="18" charset="-78"/>
                <a:cs typeface="B Nazanin" panose="00000400000000000000" pitchFamily="2" charset="-78"/>
              </a:rPr>
              <a:t>AB-C</a:t>
            </a:r>
            <a:r>
              <a:rPr lang="fa-IR" b="1" dirty="0" smtClean="0">
                <a:latin typeface="Andalus" panose="02020603050405020304" pitchFamily="18" charset="-78"/>
                <a:cs typeface="B Nazanin" panose="00000400000000000000" pitchFamily="2" charset="-78"/>
              </a:rPr>
              <a:t>.</a:t>
            </a:r>
          </a:p>
          <a:p>
            <a:pPr algn="just" rtl="1">
              <a:lnSpc>
                <a:spcPct val="150000"/>
              </a:lnSpc>
            </a:pPr>
            <a:r>
              <a:rPr lang="fa-IR" b="1" dirty="0">
                <a:cs typeface="B Nazanin" panose="00000400000000000000" pitchFamily="2" charset="-78"/>
              </a:rPr>
              <a:t>(</a:t>
            </a:r>
            <a:r>
              <a:rPr lang="ar-SA" b="1" dirty="0">
                <a:cs typeface="B Nazanin" panose="00000400000000000000" pitchFamily="2" charset="-78"/>
              </a:rPr>
              <a:t>جهت جریان الکترون در شکل­ها از فضاهای با رنگ قرمز به سمت آبی مشخص شده است)</a:t>
            </a:r>
            <a:endParaRPr lang="en-US" b="1" dirty="0">
              <a:cs typeface="B Nazanin" panose="00000400000000000000" pitchFamily="2" charset="-78"/>
            </a:endParaRPr>
          </a:p>
        </p:txBody>
      </p:sp>
      <p:graphicFrame>
        <p:nvGraphicFramePr>
          <p:cNvPr id="4" name="Chart 3"/>
          <p:cNvGraphicFramePr>
            <a:graphicFrameLocks/>
          </p:cNvGraphicFramePr>
          <p:nvPr>
            <p:extLst>
              <p:ext uri="{D42A27DB-BD31-4B8C-83A1-F6EECF244321}">
                <p14:modId xmlns="" xmlns:p14="http://schemas.microsoft.com/office/powerpoint/2010/main" val="3011220791"/>
              </p:ext>
            </p:extLst>
          </p:nvPr>
        </p:nvGraphicFramePr>
        <p:xfrm>
          <a:off x="6724997" y="174313"/>
          <a:ext cx="5373758" cy="293181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076661" y="3216825"/>
            <a:ext cx="4943061" cy="1338828"/>
          </a:xfrm>
          <a:prstGeom prst="rect">
            <a:avLst/>
          </a:prstGeom>
        </p:spPr>
        <p:txBody>
          <a:bodyPr wrap="square">
            <a:spAutoFit/>
          </a:bodyPr>
          <a:lstStyle/>
          <a:p>
            <a:pPr algn="just" rtl="1">
              <a:lnSpc>
                <a:spcPct val="150000"/>
              </a:lnSpc>
            </a:pPr>
            <a:r>
              <a:rPr lang="fa-IR" b="1" dirty="0" smtClean="0">
                <a:latin typeface="Times New Roman" panose="02020603050405020304" pitchFamily="18" charset="0"/>
                <a:ea typeface="Calibri" panose="020F0502020204030204" pitchFamily="34" charset="0"/>
                <a:cs typeface="B Nazanin" panose="00000400000000000000" pitchFamily="2" charset="-78"/>
              </a:rPr>
              <a:t>نمودار 1. روند </a:t>
            </a:r>
            <a:r>
              <a:rPr lang="fa-IR" b="1" dirty="0">
                <a:latin typeface="Times New Roman" panose="02020603050405020304" pitchFamily="18" charset="0"/>
                <a:ea typeface="Calibri" panose="020F0502020204030204" pitchFamily="34" charset="0"/>
                <a:cs typeface="B Nazanin" panose="00000400000000000000" pitchFamily="2" charset="-78"/>
              </a:rPr>
              <a:t>تغييرات </a:t>
            </a:r>
            <a:r>
              <a:rPr lang="fa-IR" b="1" dirty="0" smtClean="0">
                <a:latin typeface="Times New Roman" panose="02020603050405020304" pitchFamily="18" charset="0"/>
                <a:ea typeface="Calibri" panose="020F0502020204030204" pitchFamily="34" charset="0"/>
                <a:cs typeface="B Nazanin" panose="00000400000000000000" pitchFamily="2" charset="-78"/>
              </a:rPr>
              <a:t>ترم های </a:t>
            </a:r>
            <a:r>
              <a:rPr lang="en-US" b="1" dirty="0" err="1" smtClean="0">
                <a:latin typeface="Times New Roman" panose="02020603050405020304" pitchFamily="18" charset="0"/>
                <a:cs typeface="B Nazanin" panose="00000400000000000000" pitchFamily="2" charset="-78"/>
              </a:rPr>
              <a:t>ΔE</a:t>
            </a:r>
            <a:r>
              <a:rPr lang="en-US" b="1" baseline="-25000" dirty="0" err="1" smtClean="0">
                <a:latin typeface="Times New Roman" panose="02020603050405020304" pitchFamily="18" charset="0"/>
                <a:cs typeface="B Nazanin" panose="00000400000000000000" pitchFamily="2" charset="-78"/>
              </a:rPr>
              <a:t>int</a:t>
            </a:r>
            <a:r>
              <a:rPr lang="fa-IR" b="1" dirty="0" smtClean="0">
                <a:latin typeface="Times New Roman" panose="02020603050405020304" pitchFamily="18" charset="0"/>
                <a:cs typeface="B Nazanin" panose="00000400000000000000" pitchFamily="2" charset="-78"/>
              </a:rPr>
              <a:t>، </a:t>
            </a:r>
            <a:r>
              <a:rPr lang="en-US" b="1" dirty="0" err="1" smtClean="0">
                <a:latin typeface="Times New Roman" panose="02020603050405020304" pitchFamily="18" charset="0"/>
                <a:cs typeface="B Nazanin" panose="00000400000000000000" pitchFamily="2" charset="-78"/>
              </a:rPr>
              <a:t>ΔE</a:t>
            </a:r>
            <a:r>
              <a:rPr lang="en-US" b="1" baseline="-25000" dirty="0" err="1" smtClean="0">
                <a:latin typeface="Times New Roman" panose="02020603050405020304" pitchFamily="18" charset="0"/>
                <a:cs typeface="B Nazanin" panose="00000400000000000000" pitchFamily="2" charset="-78"/>
              </a:rPr>
              <a:t>orb</a:t>
            </a:r>
            <a:r>
              <a:rPr lang="fa-IR" b="1" baseline="-25000" dirty="0">
                <a:latin typeface="Times New Roman" panose="02020603050405020304" pitchFamily="18" charset="0"/>
                <a:cs typeface="B Nazanin" panose="00000400000000000000" pitchFamily="2" charset="-78"/>
              </a:rPr>
              <a:t> </a:t>
            </a:r>
            <a:r>
              <a:rPr lang="fa-IR" b="1" dirty="0" smtClean="0">
                <a:latin typeface="Times New Roman" panose="02020603050405020304" pitchFamily="18" charset="0"/>
                <a:cs typeface="B Nazanin" panose="00000400000000000000" pitchFamily="2" charset="-78"/>
              </a:rPr>
              <a:t>و </a:t>
            </a:r>
            <a:r>
              <a:rPr lang="en-US" b="1" dirty="0" err="1">
                <a:latin typeface="Times New Roman" panose="02020603050405020304" pitchFamily="18" charset="0"/>
                <a:cs typeface="B Nazanin" panose="00000400000000000000" pitchFamily="2" charset="-78"/>
              </a:rPr>
              <a:t>ΔE</a:t>
            </a:r>
            <a:r>
              <a:rPr lang="en-US" b="1" baseline="-25000" dirty="0" err="1">
                <a:latin typeface="Times New Roman" panose="02020603050405020304" pitchFamily="18" charset="0"/>
                <a:cs typeface="B Nazanin" panose="00000400000000000000" pitchFamily="2" charset="-78"/>
              </a:rPr>
              <a:t>elstat</a:t>
            </a:r>
            <a:r>
              <a:rPr lang="fa-IR" b="1" dirty="0" smtClean="0">
                <a:latin typeface="Times New Roman" panose="02020603050405020304" pitchFamily="18" charset="0"/>
                <a:ea typeface="Calibri" panose="020F0502020204030204" pitchFamily="34" charset="0"/>
                <a:cs typeface="B Nazanin" panose="00000400000000000000" pitchFamily="2" charset="-78"/>
              </a:rPr>
              <a:t> براي </a:t>
            </a:r>
            <a:r>
              <a:rPr lang="fa-IR" b="1" dirty="0">
                <a:latin typeface="Times New Roman" panose="02020603050405020304" pitchFamily="18" charset="0"/>
                <a:ea typeface="Calibri" panose="020F0502020204030204" pitchFamily="34" charset="0"/>
                <a:cs typeface="B Nazanin" panose="00000400000000000000" pitchFamily="2" charset="-78"/>
              </a:rPr>
              <a:t>کمپلکس­هاي </a:t>
            </a:r>
            <a:r>
              <a:rPr lang="ar-SA" b="1" dirty="0">
                <a:latin typeface="Times New Roman" panose="02020603050405020304" pitchFamily="18" charset="0"/>
                <a:ea typeface="Calibri" panose="020F0502020204030204" pitchFamily="34" charset="0"/>
                <a:cs typeface="B Nazanin" panose="00000400000000000000" pitchFamily="2" charset="-78"/>
              </a:rPr>
              <a:t>فلزی </a:t>
            </a:r>
            <a:r>
              <a:rPr lang="en-US" b="1" dirty="0">
                <a:latin typeface="Times New Roman" panose="02020603050405020304" pitchFamily="18" charset="0"/>
                <a:cs typeface="B Nazanin" panose="00000400000000000000" pitchFamily="2" charset="-78"/>
              </a:rPr>
              <a:t>[M(C</a:t>
            </a:r>
            <a:r>
              <a:rPr lang="en-US" b="1" baseline="-25000" dirty="0">
                <a:latin typeface="Times New Roman" panose="02020603050405020304" pitchFamily="18" charset="0"/>
                <a:cs typeface="B Nazanin" panose="00000400000000000000" pitchFamily="2" charset="-78"/>
              </a:rPr>
              <a:t>60</a:t>
            </a:r>
            <a:r>
              <a:rPr lang="en-US" b="1" dirty="0">
                <a:latin typeface="Times New Roman" panose="02020603050405020304" pitchFamily="18" charset="0"/>
                <a:cs typeface="B Nazanin" panose="00000400000000000000" pitchFamily="2" charset="-78"/>
              </a:rPr>
              <a:t>Me</a:t>
            </a:r>
            <a:r>
              <a:rPr lang="en-US" b="1" baseline="-25000" dirty="0">
                <a:latin typeface="Times New Roman" panose="02020603050405020304" pitchFamily="18" charset="0"/>
                <a:cs typeface="B Nazanin" panose="00000400000000000000" pitchFamily="2" charset="-78"/>
              </a:rPr>
              <a:t>5</a:t>
            </a:r>
            <a:r>
              <a:rPr lang="en-US" b="1" dirty="0">
                <a:latin typeface="Times New Roman" panose="02020603050405020304" pitchFamily="18" charset="0"/>
                <a:cs typeface="B Nazanin" panose="00000400000000000000" pitchFamily="2" charset="-78"/>
              </a:rPr>
              <a:t>)(</a:t>
            </a:r>
            <a:r>
              <a:rPr lang="en-US" b="1" dirty="0" err="1">
                <a:latin typeface="Times New Roman" panose="02020603050405020304" pitchFamily="18" charset="0"/>
                <a:cs typeface="B Nazanin" panose="00000400000000000000" pitchFamily="2" charset="-78"/>
              </a:rPr>
              <a:t>Cp</a:t>
            </a:r>
            <a:r>
              <a:rPr lang="en-US" b="1" dirty="0">
                <a:latin typeface="Times New Roman" panose="02020603050405020304" pitchFamily="18" charset="0"/>
                <a:cs typeface="B Nazanin" panose="00000400000000000000" pitchFamily="2" charset="-78"/>
              </a:rPr>
              <a:t>)] </a:t>
            </a:r>
            <a:r>
              <a:rPr lang="fa-IR" b="1" dirty="0">
                <a:latin typeface="Times New Roman" panose="02020603050405020304" pitchFamily="18" charset="0"/>
                <a:cs typeface="B Nazanin" panose="00000400000000000000" pitchFamily="2" charset="-78"/>
              </a:rPr>
              <a:t> در سطح تئوری </a:t>
            </a:r>
            <a:r>
              <a:rPr lang="en-US" b="1" dirty="0">
                <a:latin typeface="Times New Roman" panose="02020603050405020304" pitchFamily="18" charset="0"/>
                <a:cs typeface="B Nazanin" panose="00000400000000000000" pitchFamily="2" charset="-78"/>
              </a:rPr>
              <a:t>BP86-D/TZ2P</a:t>
            </a:r>
            <a:r>
              <a:rPr lang="fa-IR" b="1" dirty="0">
                <a:latin typeface="Times New Roman" panose="02020603050405020304" pitchFamily="18" charset="0"/>
                <a:cs typeface="B Nazanin" panose="00000400000000000000" pitchFamily="2" charset="-78"/>
              </a:rPr>
              <a:t> در حالت </a:t>
            </a:r>
            <a:r>
              <a:rPr lang="en-US" b="1" dirty="0">
                <a:latin typeface="Times New Roman" panose="02020603050405020304" pitchFamily="18" charset="0"/>
                <a:cs typeface="B Nazanin" panose="00000400000000000000" pitchFamily="2" charset="-78"/>
              </a:rPr>
              <a:t>AB-C</a:t>
            </a:r>
            <a:r>
              <a:rPr lang="fa-IR" b="1" dirty="0">
                <a:latin typeface="Times New Roman" panose="02020603050405020304" pitchFamily="18" charset="0"/>
                <a:cs typeface="B Nazanin" panose="00000400000000000000" pitchFamily="2" charset="-78"/>
              </a:rPr>
              <a:t>.</a:t>
            </a:r>
          </a:p>
        </p:txBody>
      </p:sp>
    </p:spTree>
    <p:extLst>
      <p:ext uri="{BB962C8B-B14F-4D97-AF65-F5344CB8AC3E}">
        <p14:creationId xmlns="" xmlns:p14="http://schemas.microsoft.com/office/powerpoint/2010/main" val="375072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lnSpc>
                <a:spcPct val="150000"/>
              </a:lnSpc>
              <a:buNone/>
            </a:pPr>
            <a:r>
              <a:rPr lang="fa-IR" sz="2000" dirty="0" smtClean="0">
                <a:cs typeface="B Nazanin" panose="00000400000000000000" pitchFamily="2" charset="-78"/>
              </a:rPr>
              <a:t>سه کمپلکس حاوی لیگاند فولرن و آلیل </a:t>
            </a:r>
            <a:r>
              <a:rPr lang="en-US" sz="2000" dirty="0">
                <a:cs typeface="B Nazanin" panose="00000400000000000000" pitchFamily="2" charset="-78"/>
              </a:rPr>
              <a:t>[M(</a:t>
            </a:r>
            <a:r>
              <a:rPr lang="en-US" sz="2000" i="1" dirty="0">
                <a:cs typeface="B Nazanin" panose="00000400000000000000" pitchFamily="2" charset="-78"/>
              </a:rPr>
              <a:t>η</a:t>
            </a:r>
            <a:r>
              <a:rPr lang="en-US" sz="2000" baseline="30000" dirty="0">
                <a:cs typeface="B Nazanin" panose="00000400000000000000" pitchFamily="2" charset="-78"/>
              </a:rPr>
              <a:t>5</a:t>
            </a:r>
            <a:r>
              <a:rPr lang="en-US" sz="2000" dirty="0">
                <a:cs typeface="B Nazanin" panose="00000400000000000000" pitchFamily="2" charset="-78"/>
              </a:rPr>
              <a:t>-C</a:t>
            </a:r>
            <a:r>
              <a:rPr lang="en-US" sz="2000" baseline="-25000" dirty="0">
                <a:cs typeface="B Nazanin" panose="00000400000000000000" pitchFamily="2" charset="-78"/>
              </a:rPr>
              <a:t>60</a:t>
            </a:r>
            <a:r>
              <a:rPr lang="en-US" sz="2000" dirty="0">
                <a:cs typeface="B Nazanin" panose="00000400000000000000" pitchFamily="2" charset="-78"/>
              </a:rPr>
              <a:t>Me</a:t>
            </a:r>
            <a:r>
              <a:rPr lang="en-US" sz="2000" baseline="-25000" dirty="0">
                <a:cs typeface="B Nazanin" panose="00000400000000000000" pitchFamily="2" charset="-78"/>
              </a:rPr>
              <a:t>5</a:t>
            </a:r>
            <a:r>
              <a:rPr lang="en-US" sz="2000" dirty="0">
                <a:cs typeface="B Nazanin" panose="00000400000000000000" pitchFamily="2" charset="-78"/>
              </a:rPr>
              <a:t>)(Allyl)]; (M=Ni</a:t>
            </a:r>
            <a:r>
              <a:rPr lang="en-US" sz="2000" baseline="30000" dirty="0">
                <a:cs typeface="B Nazanin" panose="00000400000000000000" pitchFamily="2" charset="-78"/>
              </a:rPr>
              <a:t>2+</a:t>
            </a:r>
            <a:r>
              <a:rPr lang="en-US" sz="2000" dirty="0">
                <a:cs typeface="B Nazanin" panose="00000400000000000000" pitchFamily="2" charset="-78"/>
              </a:rPr>
              <a:t>, Pd</a:t>
            </a:r>
            <a:r>
              <a:rPr lang="en-US" sz="2000" baseline="30000" dirty="0">
                <a:cs typeface="B Nazanin" panose="00000400000000000000" pitchFamily="2" charset="-78"/>
              </a:rPr>
              <a:t>2+</a:t>
            </a:r>
            <a:r>
              <a:rPr lang="en-US" sz="2000" dirty="0">
                <a:cs typeface="B Nazanin" panose="00000400000000000000" pitchFamily="2" charset="-78"/>
              </a:rPr>
              <a:t> and Pt</a:t>
            </a:r>
            <a:r>
              <a:rPr lang="en-US" sz="2000" baseline="30000" dirty="0">
                <a:cs typeface="B Nazanin" panose="00000400000000000000" pitchFamily="2" charset="-78"/>
              </a:rPr>
              <a:t>2+</a:t>
            </a:r>
            <a:r>
              <a:rPr lang="en-US" sz="2000" dirty="0">
                <a:cs typeface="B Nazanin" panose="00000400000000000000" pitchFamily="2" charset="-78"/>
              </a:rPr>
              <a:t>)</a:t>
            </a:r>
            <a:r>
              <a:rPr lang="fa-IR" sz="2000" dirty="0" smtClean="0">
                <a:cs typeface="B Nazanin" panose="00000400000000000000" pitchFamily="2" charset="-78"/>
              </a:rPr>
              <a:t> از نظر تئوری در سطح</a:t>
            </a:r>
            <a:br>
              <a:rPr lang="fa-IR" sz="2000" dirty="0" smtClean="0">
                <a:cs typeface="B Nazanin" panose="00000400000000000000" pitchFamily="2" charset="-78"/>
              </a:rPr>
            </a:br>
            <a:r>
              <a:rPr lang="fa-IR" sz="2000" dirty="0" smtClean="0">
                <a:cs typeface="B Nazanin" panose="00000400000000000000" pitchFamily="2" charset="-78"/>
              </a:rPr>
              <a:t> </a:t>
            </a:r>
            <a:r>
              <a:rPr lang="en-US" sz="2000" dirty="0" smtClean="0">
                <a:cs typeface="B Nazanin" panose="00000400000000000000" pitchFamily="2" charset="-78"/>
              </a:rPr>
              <a:t>M06L/def2-SVP</a:t>
            </a:r>
            <a:r>
              <a:rPr lang="fa-IR" sz="2000" dirty="0" smtClean="0">
                <a:cs typeface="B Nazanin" panose="00000400000000000000" pitchFamily="2" charset="-78"/>
              </a:rPr>
              <a:t> مورد بررسی قرار گرفتند و با استفاده از آنالیز </a:t>
            </a:r>
            <a:r>
              <a:rPr lang="en-US" sz="2000" dirty="0" smtClean="0">
                <a:cs typeface="B Nazanin" panose="00000400000000000000" pitchFamily="2" charset="-78"/>
              </a:rPr>
              <a:t>ADF</a:t>
            </a:r>
            <a:r>
              <a:rPr lang="fa-IR" sz="2000" dirty="0" smtClean="0">
                <a:cs typeface="B Nazanin" panose="00000400000000000000" pitchFamily="2" charset="-78"/>
              </a:rPr>
              <a:t> و </a:t>
            </a:r>
            <a:r>
              <a:rPr lang="en-US" sz="2000" dirty="0" smtClean="0">
                <a:cs typeface="B Nazanin" panose="00000400000000000000" pitchFamily="2" charset="-78"/>
              </a:rPr>
              <a:t>NBO</a:t>
            </a:r>
            <a:r>
              <a:rPr lang="fa-IR" sz="2000" dirty="0">
                <a:cs typeface="B Nazanin" panose="00000400000000000000" pitchFamily="2" charset="-78"/>
              </a:rPr>
              <a:t> </a:t>
            </a:r>
            <a:r>
              <a:rPr lang="fa-IR" sz="2000" dirty="0" smtClean="0">
                <a:cs typeface="B Nazanin" panose="00000400000000000000" pitchFamily="2" charset="-78"/>
              </a:rPr>
              <a:t>ساختار، </a:t>
            </a:r>
            <a:r>
              <a:rPr lang="fa-IR" sz="2000" dirty="0">
                <a:cs typeface="B Nazanin" panose="00000400000000000000" pitchFamily="2" charset="-78"/>
              </a:rPr>
              <a:t>قدرت و ماهیت پیوند و انتقال الکترونیکی </a:t>
            </a:r>
            <a:r>
              <a:rPr lang="fa-IR" sz="2000" dirty="0" smtClean="0">
                <a:cs typeface="B Nazanin" panose="00000400000000000000" pitchFamily="2" charset="-78"/>
              </a:rPr>
              <a:t>کمپلکس های فوق بررسی شد. </a:t>
            </a:r>
            <a:r>
              <a:rPr lang="fa-IR" sz="2000" dirty="0">
                <a:cs typeface="B Nazanin" panose="00000400000000000000" pitchFamily="2" charset="-78"/>
              </a:rPr>
              <a:t>ابتدا انرژی برهمکنش کل محاسبه شد و طبق </a:t>
            </a:r>
            <a:r>
              <a:rPr lang="fa-IR" sz="2000" dirty="0" smtClean="0">
                <a:cs typeface="B Nazanin" panose="00000400000000000000" pitchFamily="2" charset="-78"/>
              </a:rPr>
              <a:t>انتظار مقدار آن </a:t>
            </a:r>
            <a:r>
              <a:rPr lang="fa-IR" sz="2000" dirty="0">
                <a:cs typeface="B Nazanin" panose="00000400000000000000" pitchFamily="2" charset="-78"/>
              </a:rPr>
              <a:t>از کمپلکس نیکل به پلاتین افزایش </a:t>
            </a:r>
            <a:r>
              <a:rPr lang="fa-IR" sz="2000" dirty="0" smtClean="0">
                <a:cs typeface="B Nazanin" panose="00000400000000000000" pitchFamily="2" charset="-78"/>
              </a:rPr>
              <a:t>پیدا می کند. داده </a:t>
            </a:r>
            <a:r>
              <a:rPr lang="fa-IR" sz="2000" dirty="0">
                <a:cs typeface="B Nazanin" panose="00000400000000000000" pitchFamily="2" charset="-78"/>
              </a:rPr>
              <a:t>های حاصل به وضوح نشان داد که در همه </a:t>
            </a:r>
            <a:r>
              <a:rPr lang="fa-IR" sz="2000" dirty="0" smtClean="0">
                <a:cs typeface="B Nazanin" panose="00000400000000000000" pitchFamily="2" charset="-78"/>
              </a:rPr>
              <a:t>کمپلکس ها آنتی کوپریتیویتی قوی </a:t>
            </a:r>
            <a:r>
              <a:rPr lang="fa-IR" sz="2000" dirty="0">
                <a:cs typeface="B Nazanin" panose="00000400000000000000" pitchFamily="2" charset="-78"/>
              </a:rPr>
              <a:t>بین دو پیوند فلزی </a:t>
            </a:r>
            <a:r>
              <a:rPr lang="fa-IR" sz="2000" dirty="0" smtClean="0">
                <a:cs typeface="B Nazanin" panose="00000400000000000000" pitchFamily="2" charset="-78"/>
              </a:rPr>
              <a:t>وجود دارد. </a:t>
            </a:r>
          </a:p>
          <a:p>
            <a:pPr marL="0" indent="0" algn="just" rtl="1">
              <a:lnSpc>
                <a:spcPct val="150000"/>
              </a:lnSpc>
              <a:buNone/>
            </a:pPr>
            <a:r>
              <a:rPr lang="fa-IR" sz="2000" dirty="0">
                <a:cs typeface="B Nazanin" panose="00000400000000000000" pitchFamily="2" charset="-78"/>
              </a:rPr>
              <a:t>همچنین انرژی پایداری نیز در این کمپلکس ها محاسبه شد که همانند انرژی برهمکنش کل، مقدار آن از نیکل به پلاتین افزایش می یابد. </a:t>
            </a:r>
            <a:endParaRPr lang="fa-IR" sz="2000" dirty="0" smtClean="0">
              <a:cs typeface="B Nazanin" panose="00000400000000000000" pitchFamily="2" charset="-78"/>
            </a:endParaRPr>
          </a:p>
          <a:p>
            <a:pPr marL="0" indent="0" algn="just" rtl="1">
              <a:lnSpc>
                <a:spcPct val="150000"/>
              </a:lnSpc>
              <a:buNone/>
            </a:pPr>
            <a:r>
              <a:rPr lang="fa-IR" sz="2000" dirty="0" smtClean="0">
                <a:cs typeface="B Nazanin" panose="00000400000000000000" pitchFamily="2" charset="-78"/>
              </a:rPr>
              <a:t>با توجه به نتایج حاصل از محاسبات </a:t>
            </a:r>
            <a:r>
              <a:rPr lang="en-US" sz="2000" dirty="0" smtClean="0">
                <a:cs typeface="B Nazanin" panose="00000400000000000000" pitchFamily="2" charset="-78"/>
              </a:rPr>
              <a:t>NBO</a:t>
            </a:r>
            <a:r>
              <a:rPr lang="fa-IR" sz="2000" dirty="0" smtClean="0">
                <a:cs typeface="B Nazanin" panose="00000400000000000000" pitchFamily="2" charset="-78"/>
              </a:rPr>
              <a:t>، انتقال بار بزرگی را از لیگاند به فلز شاهد هستیم که مقدار این انتقال بار از لیگاند آلیلی به فلز نسبت به انتقال بار از لیگاند فولرن به فلز</a:t>
            </a:r>
            <a:r>
              <a:rPr lang="fa-IR" sz="2000" dirty="0">
                <a:cs typeface="B Nazanin" panose="00000400000000000000" pitchFamily="2" charset="-78"/>
              </a:rPr>
              <a:t> بیشتر </a:t>
            </a:r>
            <a:r>
              <a:rPr lang="fa-IR" sz="2000" dirty="0" smtClean="0">
                <a:cs typeface="B Nazanin" panose="00000400000000000000" pitchFamily="2" charset="-78"/>
              </a:rPr>
              <a:t>است. نتایج</a:t>
            </a:r>
            <a:r>
              <a:rPr lang="en-US" sz="2000" dirty="0" smtClean="0">
                <a:cs typeface="B Nazanin" panose="00000400000000000000" pitchFamily="2" charset="-78"/>
              </a:rPr>
              <a:t>EDA-NOCV </a:t>
            </a:r>
            <a:r>
              <a:rPr lang="fa-IR" sz="2000" dirty="0" smtClean="0">
                <a:cs typeface="B Nazanin" panose="00000400000000000000" pitchFamily="2" charset="-78"/>
              </a:rPr>
              <a:t> نشان </a:t>
            </a:r>
            <a:r>
              <a:rPr lang="fa-IR" sz="2000" dirty="0">
                <a:cs typeface="B Nazanin" panose="00000400000000000000" pitchFamily="2" charset="-78"/>
              </a:rPr>
              <a:t>داد که در </a:t>
            </a:r>
            <a:r>
              <a:rPr lang="fa-IR" sz="2000" dirty="0" smtClean="0">
                <a:cs typeface="B Nazanin" panose="00000400000000000000" pitchFamily="2" charset="-78"/>
              </a:rPr>
              <a:t>این کمپلکس ها، سهم برهمکنش الکترواستاتیک نسبت به اوربیتالی بیشتر است و مقدار برهمکنش دیسپرژن حدود پنج درصد است.</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217357909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0" y="1972643"/>
            <a:ext cx="11621386" cy="4785965"/>
          </a:xfrm>
        </p:spPr>
        <p:txBody>
          <a:bodyPr>
            <a:noAutofit/>
          </a:bodyPr>
          <a:lstStyle/>
          <a:p>
            <a:pPr algn="just"/>
            <a:r>
              <a:rPr lang="en-US" sz="1700" dirty="0" smtClean="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1] X. </a:t>
            </a:r>
            <a:r>
              <a:rPr lang="en-US" sz="1700" dirty="0" err="1">
                <a:latin typeface="Times New Roman" panose="02020603050405020304" pitchFamily="18" charset="0"/>
                <a:cs typeface="Times New Roman" panose="02020603050405020304" pitchFamily="18" charset="0"/>
              </a:rPr>
              <a:t>Qingshan</a:t>
            </a:r>
            <a:r>
              <a:rPr lang="en-US" sz="1700" dirty="0">
                <a:latin typeface="Times New Roman" panose="02020603050405020304" pitchFamily="18" charset="0"/>
                <a:cs typeface="Times New Roman" panose="02020603050405020304" pitchFamily="18" charset="0"/>
              </a:rPr>
              <a:t>, E. Perez-Cordero, and L. </a:t>
            </a:r>
            <a:r>
              <a:rPr lang="en-US" sz="1700" dirty="0" err="1">
                <a:latin typeface="Times New Roman" panose="02020603050405020304" pitchFamily="18" charset="0"/>
                <a:cs typeface="Times New Roman" panose="02020603050405020304" pitchFamily="18" charset="0"/>
              </a:rPr>
              <a:t>Echegoyen</a:t>
            </a: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Journal of the American Chemical Society,</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1992,</a:t>
            </a:r>
            <a:r>
              <a:rPr lang="en-US" sz="1700" dirty="0">
                <a:latin typeface="Times New Roman" panose="02020603050405020304" pitchFamily="18" charset="0"/>
                <a:cs typeface="Times New Roman" panose="02020603050405020304" pitchFamily="18" charset="0"/>
              </a:rPr>
              <a:t> 114,  3978.</a:t>
            </a:r>
          </a:p>
          <a:p>
            <a:pPr algn="just"/>
            <a:r>
              <a:rPr lang="en-US" sz="1700" dirty="0">
                <a:latin typeface="Times New Roman" panose="02020603050405020304" pitchFamily="18" charset="0"/>
                <a:cs typeface="Times New Roman" panose="02020603050405020304" pitchFamily="18" charset="0"/>
              </a:rPr>
              <a:t>[2] D. M. </a:t>
            </a:r>
            <a:r>
              <a:rPr lang="en-US" sz="1700" dirty="0" err="1">
                <a:latin typeface="Times New Roman" panose="02020603050405020304" pitchFamily="18" charset="0"/>
                <a:cs typeface="Times New Roman" panose="02020603050405020304" pitchFamily="18" charset="0"/>
              </a:rPr>
              <a:t>Guldi</a:t>
            </a: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Chemical Communications,</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2000</a:t>
            </a:r>
            <a:r>
              <a:rPr lang="en-US" sz="1700" dirty="0">
                <a:latin typeface="Times New Roman" panose="02020603050405020304" pitchFamily="18" charset="0"/>
                <a:cs typeface="Times New Roman" panose="02020603050405020304" pitchFamily="18" charset="0"/>
              </a:rPr>
              <a:t>, 5, 321.</a:t>
            </a:r>
          </a:p>
          <a:p>
            <a:pPr algn="just"/>
            <a:r>
              <a:rPr lang="en-US" sz="1700" dirty="0">
                <a:latin typeface="Times New Roman" panose="02020603050405020304" pitchFamily="18" charset="0"/>
                <a:cs typeface="Times New Roman" panose="02020603050405020304" pitchFamily="18" charset="0"/>
              </a:rPr>
              <a:t>[3] A. </a:t>
            </a:r>
            <a:r>
              <a:rPr lang="en-US" sz="1700" dirty="0" smtClean="0">
                <a:latin typeface="Times New Roman" panose="02020603050405020304" pitchFamily="18" charset="0"/>
                <a:cs typeface="Times New Roman" panose="02020603050405020304" pitchFamily="18" charset="0"/>
              </a:rPr>
              <a:t>L. </a:t>
            </a:r>
            <a:r>
              <a:rPr lang="en-US" sz="1700" dirty="0" err="1" smtClean="0">
                <a:latin typeface="Times New Roman" panose="02020603050405020304" pitchFamily="18" charset="0"/>
                <a:cs typeface="Times New Roman" panose="02020603050405020304" pitchFamily="18" charset="0"/>
              </a:rPr>
              <a:t>Chistyakov</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I. </a:t>
            </a:r>
            <a:r>
              <a:rPr lang="en-US" sz="1700" dirty="0" smtClean="0">
                <a:latin typeface="Times New Roman" panose="02020603050405020304" pitchFamily="18" charset="0"/>
                <a:cs typeface="Times New Roman" panose="02020603050405020304" pitchFamily="18" charset="0"/>
              </a:rPr>
              <a:t>V. </a:t>
            </a:r>
            <a:r>
              <a:rPr lang="en-US" sz="1700" dirty="0" err="1" smtClean="0">
                <a:latin typeface="Times New Roman" panose="02020603050405020304" pitchFamily="18" charset="0"/>
                <a:cs typeface="Times New Roman" panose="02020603050405020304" pitchFamily="18" charset="0"/>
              </a:rPr>
              <a:t>Stankevich</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&amp; </a:t>
            </a:r>
            <a:r>
              <a:rPr lang="en-US" sz="1700" dirty="0">
                <a:latin typeface="Times New Roman" panose="02020603050405020304" pitchFamily="18" charset="0"/>
                <a:cs typeface="Times New Roman" panose="02020603050405020304" pitchFamily="18" charset="0"/>
              </a:rPr>
              <a:t>N. P. </a:t>
            </a:r>
            <a:r>
              <a:rPr lang="en-US" sz="1700" dirty="0" err="1" smtClean="0">
                <a:latin typeface="Times New Roman" panose="02020603050405020304" pitchFamily="18" charset="0"/>
                <a:cs typeface="Times New Roman" panose="02020603050405020304" pitchFamily="18" charset="0"/>
              </a:rPr>
              <a:t>Gambaryan</a:t>
            </a:r>
            <a:r>
              <a:rPr lang="en-US" sz="1700" dirty="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Molecular and electronic structure of some bowl-shaped unsaturated hydrocarbon molecular systems, possible precursors of C60 fullerene</a:t>
            </a:r>
            <a:r>
              <a:rPr lang="en-US" sz="1700" dirty="0">
                <a:latin typeface="Times New Roman" panose="02020603050405020304" pitchFamily="18" charset="0"/>
                <a:cs typeface="Times New Roman" panose="02020603050405020304" pitchFamily="18" charset="0"/>
              </a:rPr>
              <a:t>. Russian chemical bulletin, </a:t>
            </a:r>
            <a:r>
              <a:rPr lang="en-US" sz="1700" b="1" dirty="0">
                <a:latin typeface="Times New Roman" panose="02020603050405020304" pitchFamily="18" charset="0"/>
                <a:cs typeface="Times New Roman" panose="02020603050405020304" pitchFamily="18" charset="0"/>
              </a:rPr>
              <a:t>1995 </a:t>
            </a:r>
            <a:r>
              <a:rPr lang="en-US" sz="1700" b="1"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44(5</a:t>
            </a:r>
            <a:r>
              <a:rPr lang="en-US" sz="1700" dirty="0">
                <a:latin typeface="Times New Roman" panose="02020603050405020304" pitchFamily="18" charset="0"/>
                <a:cs typeface="Times New Roman" panose="02020603050405020304" pitchFamily="18" charset="0"/>
              </a:rPr>
              <a:t>), 828-831.</a:t>
            </a:r>
          </a:p>
          <a:p>
            <a:pPr algn="just"/>
            <a:r>
              <a:rPr lang="en-US" sz="1700" dirty="0" smtClean="0">
                <a:latin typeface="Times New Roman" panose="02020603050405020304" pitchFamily="18" charset="0"/>
                <a:cs typeface="Times New Roman" panose="02020603050405020304" pitchFamily="18" charset="0"/>
              </a:rPr>
              <a:t>[4] </a:t>
            </a:r>
            <a:r>
              <a:rPr lang="en-US" sz="1700" dirty="0">
                <a:latin typeface="Times New Roman" panose="02020603050405020304" pitchFamily="18" charset="0"/>
                <a:cs typeface="Times New Roman" panose="02020603050405020304" pitchFamily="18" charset="0"/>
              </a:rPr>
              <a:t>D. </a:t>
            </a:r>
            <a:r>
              <a:rPr lang="en-US" sz="1700" dirty="0" err="1">
                <a:latin typeface="Times New Roman" panose="02020603050405020304" pitchFamily="18" charset="0"/>
                <a:cs typeface="Times New Roman" panose="02020603050405020304" pitchFamily="18" charset="0"/>
              </a:rPr>
              <a:t>Andrae,U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Haeussermann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M.Dolg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H.Stoll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H.Preuss</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Theor.Chim.Acta</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1990</a:t>
            </a:r>
            <a:r>
              <a:rPr lang="en-US" sz="1700" dirty="0">
                <a:latin typeface="Times New Roman" panose="02020603050405020304" pitchFamily="18" charset="0"/>
                <a:cs typeface="Times New Roman" panose="02020603050405020304" pitchFamily="18" charset="0"/>
              </a:rPr>
              <a:t>, 77, 123-141</a:t>
            </a:r>
            <a:r>
              <a:rPr lang="en-US" sz="1700" dirty="0" smtClean="0">
                <a:latin typeface="Times New Roman" panose="02020603050405020304" pitchFamily="18" charset="0"/>
                <a:cs typeface="Times New Roman" panose="02020603050405020304" pitchFamily="18" charset="0"/>
              </a:rPr>
              <a:t>.</a:t>
            </a:r>
            <a:endParaRPr lang="fa-IR" sz="1700"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[5]</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Y. Zhao, DG. </a:t>
            </a:r>
            <a:r>
              <a:rPr lang="en-US" sz="1700" dirty="0" err="1" smtClean="0">
                <a:latin typeface="Times New Roman" panose="02020603050405020304" pitchFamily="18" charset="0"/>
                <a:cs typeface="Times New Roman" panose="02020603050405020304" pitchFamily="18" charset="0"/>
              </a:rPr>
              <a:t>Truhlar</a:t>
            </a:r>
            <a:r>
              <a:rPr lang="en-US" sz="1700" dirty="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 new local density functional for main-group thermochemistry, transition metal bonding, thermochemical kinetics, and noncovalent interactions. J </a:t>
            </a:r>
            <a:r>
              <a:rPr lang="en-US" sz="1700" dirty="0" err="1">
                <a:latin typeface="Times New Roman" panose="02020603050405020304" pitchFamily="18" charset="0"/>
                <a:cs typeface="Times New Roman" panose="02020603050405020304" pitchFamily="18" charset="0"/>
              </a:rPr>
              <a:t>Chem</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Phys, </a:t>
            </a:r>
            <a:r>
              <a:rPr lang="en-US" sz="1700" b="1" dirty="0" smtClean="0">
                <a:latin typeface="Times New Roman" panose="02020603050405020304" pitchFamily="18" charset="0"/>
                <a:cs typeface="Times New Roman" panose="02020603050405020304" pitchFamily="18" charset="0"/>
              </a:rPr>
              <a:t>2006</a:t>
            </a:r>
            <a:r>
              <a:rPr lang="en-US" sz="1700" dirty="0" smtClean="0">
                <a:latin typeface="Times New Roman" panose="02020603050405020304" pitchFamily="18" charset="0"/>
                <a:cs typeface="Times New Roman" panose="02020603050405020304" pitchFamily="18" charset="0"/>
              </a:rPr>
              <a:t>, 125, 194101-18</a:t>
            </a:r>
            <a:r>
              <a:rPr lang="en-US" sz="1700" dirty="0">
                <a:latin typeface="Times New Roman" panose="02020603050405020304" pitchFamily="18" charset="0"/>
                <a:cs typeface="Times New Roman" panose="02020603050405020304" pitchFamily="18" charset="0"/>
              </a:rPr>
              <a:t>. </a:t>
            </a:r>
            <a:endParaRPr lang="en-US" sz="1700" dirty="0" smtClean="0">
              <a:latin typeface="Times New Roman" panose="02020603050405020304" pitchFamily="18" charset="0"/>
              <a:cs typeface="Times New Roman" panose="02020603050405020304" pitchFamily="18" charset="0"/>
            </a:endParaRPr>
          </a:p>
          <a:p>
            <a:pPr algn="just"/>
            <a:r>
              <a:rPr lang="en-US" sz="1700" dirty="0" smtClean="0">
                <a:latin typeface="Times New Roman" panose="02020603050405020304" pitchFamily="18" charset="0"/>
                <a:cs typeface="Times New Roman" panose="02020603050405020304" pitchFamily="18" charset="0"/>
              </a:rPr>
              <a:t>[6]</a:t>
            </a:r>
            <a:r>
              <a:rPr lang="en-US" sz="1700" dirty="0">
                <a:latin typeface="Times New Roman" panose="02020603050405020304" pitchFamily="18" charset="0"/>
                <a:cs typeface="Times New Roman" panose="02020603050405020304" pitchFamily="18" charset="0"/>
              </a:rPr>
              <a:t> Gaussian09, A. </a:t>
            </a:r>
            <a:r>
              <a:rPr lang="en-US" sz="1700" dirty="0" smtClean="0">
                <a:latin typeface="Times New Roman" panose="02020603050405020304" pitchFamily="18" charset="0"/>
                <a:cs typeface="Times New Roman" panose="02020603050405020304" pitchFamily="18" charset="0"/>
              </a:rPr>
              <a:t>Revision "</a:t>
            </a:r>
            <a:r>
              <a:rPr lang="en-US" sz="1700" dirty="0">
                <a:latin typeface="Times New Roman" panose="02020603050405020304" pitchFamily="18" charset="0"/>
                <a:cs typeface="Times New Roman" panose="02020603050405020304" pitchFamily="18" charset="0"/>
              </a:rPr>
              <a:t>1, </a:t>
            </a:r>
            <a:r>
              <a:rPr lang="en-US" sz="1700" dirty="0" err="1">
                <a:latin typeface="Times New Roman" panose="02020603050405020304" pitchFamily="18" charset="0"/>
                <a:cs typeface="Times New Roman" panose="02020603050405020304" pitchFamily="18" charset="0"/>
              </a:rPr>
              <a:t>mjfrisch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gw</a:t>
            </a:r>
            <a:r>
              <a:rPr lang="en-US" sz="1700" dirty="0">
                <a:latin typeface="Times New Roman" panose="02020603050405020304" pitchFamily="18" charset="0"/>
                <a:cs typeface="Times New Roman" panose="02020603050405020304" pitchFamily="18" charset="0"/>
              </a:rPr>
              <a:t> trucks, </a:t>
            </a:r>
            <a:r>
              <a:rPr lang="en-US" sz="1700" dirty="0" err="1">
                <a:latin typeface="Times New Roman" panose="02020603050405020304" pitchFamily="18" charset="0"/>
                <a:cs typeface="Times New Roman" panose="02020603050405020304" pitchFamily="18" charset="0"/>
              </a:rPr>
              <a:t>hbschlegel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gescuseria</a:t>
            </a:r>
            <a:r>
              <a:rPr lang="en-US" sz="1700" dirty="0">
                <a:latin typeface="Times New Roman" panose="02020603050405020304" pitchFamily="18" charset="0"/>
                <a:cs typeface="Times New Roman" panose="02020603050405020304" pitchFamily="18" charset="0"/>
              </a:rPr>
              <a:t>, ma </a:t>
            </a:r>
            <a:r>
              <a:rPr lang="en-US" sz="1700" dirty="0" err="1">
                <a:latin typeface="Times New Roman" panose="02020603050405020304" pitchFamily="18" charset="0"/>
                <a:cs typeface="Times New Roman" panose="02020603050405020304" pitchFamily="18" charset="0"/>
              </a:rPr>
              <a:t>robb</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jrcheeseman</a:t>
            </a:r>
            <a:r>
              <a:rPr lang="en-US" sz="1700" dirty="0">
                <a:latin typeface="Times New Roman" panose="02020603050405020304" pitchFamily="18" charset="0"/>
                <a:cs typeface="Times New Roman" panose="02020603050405020304" pitchFamily="18" charset="0"/>
              </a:rPr>
              <a:t>, g. </a:t>
            </a:r>
            <a:r>
              <a:rPr lang="en-US" sz="1700" dirty="0" err="1">
                <a:latin typeface="Times New Roman" panose="02020603050405020304" pitchFamily="18" charset="0"/>
                <a:cs typeface="Times New Roman" panose="02020603050405020304" pitchFamily="18" charset="0"/>
              </a:rPr>
              <a:t>Scalmani</a:t>
            </a:r>
            <a:r>
              <a:rPr lang="en-US" sz="1700" dirty="0">
                <a:latin typeface="Times New Roman" panose="02020603050405020304" pitchFamily="18" charset="0"/>
                <a:cs typeface="Times New Roman" panose="02020603050405020304" pitchFamily="18" charset="0"/>
              </a:rPr>
              <a:t>, v. Barone, b. </a:t>
            </a:r>
            <a:r>
              <a:rPr lang="en-US" sz="1700" dirty="0" err="1">
                <a:latin typeface="Times New Roman" panose="02020603050405020304" pitchFamily="18" charset="0"/>
                <a:cs typeface="Times New Roman" panose="02020603050405020304" pitchFamily="18" charset="0"/>
              </a:rPr>
              <a:t>Mennucci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gapetersson</a:t>
            </a:r>
            <a:r>
              <a:rPr lang="en-US" sz="1700" dirty="0">
                <a:latin typeface="Times New Roman" panose="02020603050405020304" pitchFamily="18" charset="0"/>
                <a:cs typeface="Times New Roman" panose="02020603050405020304" pitchFamily="18" charset="0"/>
              </a:rPr>
              <a:t> et al., </a:t>
            </a:r>
            <a:r>
              <a:rPr lang="en-US" sz="1700" dirty="0" err="1">
                <a:latin typeface="Times New Roman" panose="02020603050405020304" pitchFamily="18" charset="0"/>
                <a:cs typeface="Times New Roman" panose="02020603050405020304" pitchFamily="18" charset="0"/>
              </a:rPr>
              <a:t>gaussian</a:t>
            </a: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Inc., Wallingford CT</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121, </a:t>
            </a:r>
            <a:r>
              <a:rPr lang="en-US" sz="1700" b="1" dirty="0" smtClean="0">
                <a:latin typeface="Times New Roman" panose="02020603050405020304" pitchFamily="18" charset="0"/>
                <a:cs typeface="Times New Roman" panose="02020603050405020304" pitchFamily="18" charset="0"/>
              </a:rPr>
              <a:t>2009</a:t>
            </a:r>
            <a:r>
              <a:rPr lang="en-US" sz="1700" dirty="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150-166</a:t>
            </a:r>
            <a:r>
              <a:rPr lang="en-US" sz="1700" dirty="0" smtClean="0">
                <a:latin typeface="Times New Roman" panose="02020603050405020304" pitchFamily="18" charset="0"/>
                <a:cs typeface="Times New Roman" panose="02020603050405020304" pitchFamily="18" charset="0"/>
              </a:rPr>
              <a:t>.</a:t>
            </a:r>
          </a:p>
          <a:p>
            <a:pPr algn="just"/>
            <a:r>
              <a:rPr lang="en-US" sz="1700" dirty="0" smtClean="0">
                <a:latin typeface="Times New Roman" panose="02020603050405020304" pitchFamily="18" charset="0"/>
                <a:cs typeface="Times New Roman" panose="02020603050405020304" pitchFamily="18" charset="0"/>
              </a:rPr>
              <a:t>[7]</a:t>
            </a:r>
            <a:r>
              <a:rPr lang="en-US" sz="1700" dirty="0">
                <a:latin typeface="Times New Roman" panose="02020603050405020304" pitchFamily="18" charset="0"/>
                <a:cs typeface="Times New Roman" panose="02020603050405020304" pitchFamily="18" charset="0"/>
              </a:rPr>
              <a:t> E. </a:t>
            </a:r>
            <a:r>
              <a:rPr lang="en-US" sz="1700" dirty="0" smtClean="0">
                <a:latin typeface="Times New Roman" panose="02020603050405020304" pitchFamily="18" charset="0"/>
                <a:cs typeface="Times New Roman" panose="02020603050405020304" pitchFamily="18" charset="0"/>
              </a:rPr>
              <a:t>D. Glendening</a:t>
            </a:r>
            <a:r>
              <a:rPr lang="en-US" sz="1700" dirty="0">
                <a:latin typeface="Times New Roman" panose="02020603050405020304" pitchFamily="18" charset="0"/>
                <a:cs typeface="Times New Roman" panose="02020603050405020304" pitchFamily="18" charset="0"/>
              </a:rPr>
              <a:t>, A. </a:t>
            </a:r>
            <a:r>
              <a:rPr lang="en-US" sz="1700" dirty="0" smtClean="0">
                <a:latin typeface="Times New Roman" panose="02020603050405020304" pitchFamily="18" charset="0"/>
                <a:cs typeface="Times New Roman" panose="02020603050405020304" pitchFamily="18" charset="0"/>
              </a:rPr>
              <a:t>E. Reed</a:t>
            </a:r>
            <a:r>
              <a:rPr lang="en-US" sz="1700" dirty="0">
                <a:latin typeface="Times New Roman" panose="02020603050405020304" pitchFamily="18" charset="0"/>
                <a:cs typeface="Times New Roman" panose="02020603050405020304" pitchFamily="18" charset="0"/>
              </a:rPr>
              <a:t>, J. </a:t>
            </a:r>
            <a:r>
              <a:rPr lang="en-US" sz="1700" dirty="0" smtClean="0">
                <a:latin typeface="Times New Roman" panose="02020603050405020304" pitchFamily="18" charset="0"/>
                <a:cs typeface="Times New Roman" panose="02020603050405020304" pitchFamily="18" charset="0"/>
              </a:rPr>
              <a:t>A. Carpenter, </a:t>
            </a:r>
            <a:r>
              <a:rPr lang="en-US" sz="1700" dirty="0">
                <a:latin typeface="Times New Roman" panose="02020603050405020304" pitchFamily="18" charset="0"/>
                <a:cs typeface="Times New Roman" panose="02020603050405020304" pitchFamily="18" charset="0"/>
              </a:rPr>
              <a:t>F.</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Weinhold</a:t>
            </a:r>
            <a:r>
              <a:rPr lang="en-US" sz="1700" dirty="0" smtClean="0">
                <a:latin typeface="Times New Roman" panose="02020603050405020304" pitchFamily="18" charset="0"/>
                <a:cs typeface="Times New Roman" panose="02020603050405020304" pitchFamily="18" charset="0"/>
              </a:rPr>
              <a:t>. NBO </a:t>
            </a:r>
            <a:r>
              <a:rPr lang="en-US" sz="1700" dirty="0">
                <a:latin typeface="Times New Roman" panose="02020603050405020304" pitchFamily="18" charset="0"/>
                <a:cs typeface="Times New Roman" panose="02020603050405020304" pitchFamily="18" charset="0"/>
              </a:rPr>
              <a:t>Version 3.1</a:t>
            </a:r>
            <a:r>
              <a:rPr lang="en-US" sz="1700" dirty="0" smtClean="0">
                <a:latin typeface="Times New Roman" panose="02020603050405020304" pitchFamily="18" charset="0"/>
                <a:cs typeface="Times New Roman" panose="02020603050405020304" pitchFamily="18" charset="0"/>
              </a:rPr>
              <a:t>.</a:t>
            </a:r>
          </a:p>
          <a:p>
            <a:pPr algn="just"/>
            <a:r>
              <a:rPr lang="en-US" sz="1700" dirty="0" smtClean="0">
                <a:latin typeface="Times New Roman" panose="02020603050405020304" pitchFamily="18" charset="0"/>
                <a:cs typeface="Times New Roman" panose="02020603050405020304" pitchFamily="18" charset="0"/>
              </a:rPr>
              <a:t>[8] </a:t>
            </a:r>
            <a:r>
              <a:rPr lang="en-US" sz="1700" dirty="0">
                <a:latin typeface="Times New Roman" panose="02020603050405020304" pitchFamily="18" charset="0"/>
                <a:cs typeface="Times New Roman" panose="02020603050405020304" pitchFamily="18" charset="0"/>
              </a:rPr>
              <a:t>S.F</a:t>
            </a:r>
            <a:r>
              <a:rPr lang="en-US" sz="1700" dirty="0" smtClean="0">
                <a:latin typeface="Times New Roman" panose="02020603050405020304" pitchFamily="18" charset="0"/>
                <a:cs typeface="Times New Roman" panose="02020603050405020304" pitchFamily="18" charset="0"/>
              </a:rPr>
              <a:t>. Boys, </a:t>
            </a:r>
            <a:r>
              <a:rPr lang="en-US" sz="1700" dirty="0">
                <a:latin typeface="Times New Roman" panose="02020603050405020304" pitchFamily="18" charset="0"/>
                <a:cs typeface="Times New Roman" panose="02020603050405020304" pitchFamily="18" charset="0"/>
              </a:rPr>
              <a:t>F</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Bernardi</a:t>
            </a:r>
            <a:r>
              <a:rPr lang="en-US" sz="1700" dirty="0" smtClean="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The calculation of small molecular interactions by the differences of separate total energies. Some procedures with reduced errors</a:t>
            </a:r>
            <a:r>
              <a:rPr lang="en-US" sz="1700" dirty="0">
                <a:latin typeface="Times New Roman" panose="02020603050405020304" pitchFamily="18" charset="0"/>
                <a:cs typeface="Times New Roman" panose="02020603050405020304" pitchFamily="18" charset="0"/>
              </a:rPr>
              <a:t>. Mol. Phys</a:t>
            </a:r>
            <a:r>
              <a:rPr lang="en-US" sz="1700" dirty="0" smtClean="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 </a:t>
            </a:r>
            <a:r>
              <a:rPr lang="en-US" sz="1700" b="1" dirty="0" smtClean="0">
                <a:latin typeface="Times New Roman" panose="02020603050405020304" pitchFamily="18" charset="0"/>
                <a:cs typeface="Times New Roman" panose="02020603050405020304" pitchFamily="18" charset="0"/>
              </a:rPr>
              <a:t>1970,</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19</a:t>
            </a:r>
            <a:r>
              <a:rPr lang="en-US" sz="1700" dirty="0">
                <a:latin typeface="Times New Roman" panose="02020603050405020304" pitchFamily="18" charset="0"/>
                <a:cs typeface="Times New Roman" panose="02020603050405020304" pitchFamily="18" charset="0"/>
              </a:rPr>
              <a:t>, 553–566</a:t>
            </a:r>
            <a:r>
              <a:rPr lang="en-US" sz="1700" dirty="0" smtClean="0">
                <a:latin typeface="Times New Roman" panose="02020603050405020304" pitchFamily="18" charset="0"/>
                <a:cs typeface="Times New Roman" panose="02020603050405020304" pitchFamily="18" charset="0"/>
              </a:rPr>
              <a:t>.</a:t>
            </a:r>
          </a:p>
          <a:p>
            <a:pPr algn="just"/>
            <a:r>
              <a:rPr lang="en-US" sz="1700" dirty="0" smtClean="0">
                <a:latin typeface="Times New Roman" panose="02020603050405020304" pitchFamily="18" charset="0"/>
                <a:cs typeface="Times New Roman" panose="02020603050405020304" pitchFamily="18" charset="0"/>
              </a:rPr>
              <a:t>[9] </a:t>
            </a:r>
            <a:r>
              <a:rPr lang="en-US" sz="1700" dirty="0">
                <a:latin typeface="Times New Roman" panose="02020603050405020304" pitchFamily="18" charset="0"/>
                <a:cs typeface="Times New Roman" panose="02020603050405020304" pitchFamily="18" charset="0"/>
              </a:rPr>
              <a:t>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Frenking</a:t>
            </a:r>
            <a:r>
              <a:rPr lang="en-US" sz="1700" dirty="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F. M. </a:t>
            </a:r>
            <a:r>
              <a:rPr lang="en-US" sz="1700" dirty="0" err="1" smtClean="0">
                <a:latin typeface="Times New Roman" panose="02020603050405020304" pitchFamily="18" charset="0"/>
                <a:cs typeface="Times New Roman" panose="02020603050405020304" pitchFamily="18" charset="0"/>
              </a:rPr>
              <a:t>Bickelhaupt</a:t>
            </a:r>
            <a:r>
              <a:rPr lang="en-US" sz="1700" dirty="0" smtClean="0">
                <a:latin typeface="Times New Roman" panose="02020603050405020304" pitchFamily="18" charset="0"/>
                <a:cs typeface="Times New Roman" panose="02020603050405020304" pitchFamily="18" charset="0"/>
              </a:rPr>
              <a:t>. in </a:t>
            </a:r>
            <a:r>
              <a:rPr lang="en-US" sz="1700" dirty="0">
                <a:latin typeface="Times New Roman" panose="02020603050405020304" pitchFamily="18" charset="0"/>
                <a:cs typeface="Times New Roman" panose="02020603050405020304" pitchFamily="18" charset="0"/>
              </a:rPr>
              <a:t>The Chemical Bond: Fundamental Aspects of Chemical Bonding, ed. </a:t>
            </a:r>
            <a:r>
              <a:rPr lang="en-US" sz="1700" dirty="0" err="1">
                <a:latin typeface="Times New Roman" panose="02020603050405020304" pitchFamily="18" charset="0"/>
                <a:cs typeface="Times New Roman" panose="02020603050405020304" pitchFamily="18" charset="0"/>
              </a:rPr>
              <a:t>Frenking</a:t>
            </a:r>
            <a:r>
              <a:rPr lang="en-US" sz="1700" dirty="0">
                <a:latin typeface="Times New Roman" panose="02020603050405020304" pitchFamily="18" charset="0"/>
                <a:cs typeface="Times New Roman" panose="02020603050405020304" pitchFamily="18" charset="0"/>
              </a:rPr>
              <a:t>, G. and Shaik, S. Wiley‐VCH </a:t>
            </a:r>
            <a:r>
              <a:rPr lang="en-US" sz="1700" dirty="0" err="1">
                <a:latin typeface="Times New Roman" panose="02020603050405020304" pitchFamily="18" charset="0"/>
                <a:cs typeface="Times New Roman" panose="02020603050405020304" pitchFamily="18" charset="0"/>
              </a:rPr>
              <a:t>Verlag</a:t>
            </a:r>
            <a:r>
              <a:rPr lang="en-US" sz="1700" dirty="0">
                <a:latin typeface="Times New Roman" panose="02020603050405020304" pitchFamily="18" charset="0"/>
                <a:cs typeface="Times New Roman" panose="02020603050405020304" pitchFamily="18" charset="0"/>
              </a:rPr>
              <a:t> GmbH &amp; Co. </a:t>
            </a:r>
            <a:r>
              <a:rPr lang="en-US" sz="1700" dirty="0" err="1">
                <a:latin typeface="Times New Roman" panose="02020603050405020304" pitchFamily="18" charset="0"/>
                <a:cs typeface="Times New Roman" panose="02020603050405020304" pitchFamily="18" charset="0"/>
              </a:rPr>
              <a:t>KGaA</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2014</a:t>
            </a:r>
            <a:r>
              <a:rPr lang="en-US" sz="1700" dirty="0">
                <a:latin typeface="Times New Roman" panose="02020603050405020304" pitchFamily="18" charset="0"/>
                <a:cs typeface="Times New Roman" panose="02020603050405020304" pitchFamily="18" charset="0"/>
              </a:rPr>
              <a:t>, Chapter 4</a:t>
            </a:r>
            <a:r>
              <a:rPr lang="en-US" sz="1700" dirty="0" smtClean="0">
                <a:latin typeface="Times New Roman" panose="02020603050405020304" pitchFamily="18" charset="0"/>
                <a:cs typeface="Times New Roman" panose="02020603050405020304" pitchFamily="18" charset="0"/>
              </a:rPr>
              <a:t>.</a:t>
            </a:r>
          </a:p>
          <a:p>
            <a:pPr algn="just"/>
            <a:r>
              <a:rPr lang="en-US" sz="1700" dirty="0" smtClean="0">
                <a:latin typeface="Times New Roman" panose="02020603050405020304" pitchFamily="18" charset="0"/>
                <a:cs typeface="Times New Roman" panose="02020603050405020304" pitchFamily="18" charset="0"/>
              </a:rPr>
              <a:t>[10] </a:t>
            </a:r>
            <a:r>
              <a:rPr lang="en-US" sz="1700" dirty="0">
                <a:latin typeface="Times New Roman" panose="02020603050405020304" pitchFamily="18" charset="0"/>
                <a:cs typeface="Times New Roman" panose="02020603050405020304" pitchFamily="18" charset="0"/>
              </a:rPr>
              <a:t>S. </a:t>
            </a:r>
            <a:r>
              <a:rPr lang="en-US" sz="1700" dirty="0" err="1">
                <a:latin typeface="Times New Roman" panose="02020603050405020304" pitchFamily="18" charset="0"/>
                <a:cs typeface="Times New Roman" panose="02020603050405020304" pitchFamily="18" charset="0"/>
              </a:rPr>
              <a:t>Salehzadeh</a:t>
            </a:r>
            <a:r>
              <a:rPr lang="en-US" sz="1700" dirty="0">
                <a:latin typeface="Times New Roman" panose="02020603050405020304" pitchFamily="18" charset="0"/>
                <a:cs typeface="Times New Roman" panose="02020603050405020304" pitchFamily="18" charset="0"/>
              </a:rPr>
              <a:t>, F. </a:t>
            </a:r>
            <a:r>
              <a:rPr lang="en-US" sz="1700" dirty="0" err="1">
                <a:latin typeface="Times New Roman" panose="02020603050405020304" pitchFamily="18" charset="0"/>
                <a:cs typeface="Times New Roman" panose="02020603050405020304" pitchFamily="18" charset="0"/>
              </a:rPr>
              <a:t>Maleki</a:t>
            </a:r>
            <a:r>
              <a:rPr lang="en-US" sz="1700" dirty="0">
                <a:latin typeface="Times New Roman" panose="02020603050405020304" pitchFamily="18" charset="0"/>
                <a:cs typeface="Times New Roman" panose="02020603050405020304" pitchFamily="18" charset="0"/>
              </a:rPr>
              <a:t> , </a:t>
            </a:r>
            <a:r>
              <a:rPr lang="en-US" sz="1700" i="1" dirty="0">
                <a:latin typeface="Times New Roman" panose="02020603050405020304" pitchFamily="18" charset="0"/>
                <a:cs typeface="Times New Roman" panose="02020603050405020304" pitchFamily="18" charset="0"/>
              </a:rPr>
              <a:t>Journal of Computational Chemistry</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2016</a:t>
            </a:r>
            <a:r>
              <a:rPr lang="en-US" sz="1700" dirty="0">
                <a:latin typeface="Times New Roman" panose="02020603050405020304" pitchFamily="18" charset="0"/>
                <a:cs typeface="Times New Roman" panose="02020603050405020304" pitchFamily="18" charset="0"/>
              </a:rPr>
              <a:t>, 37, 2799</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rtl="1"/>
            <a:endParaRPr lang="en-US" sz="17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 xmlns:p14="http://schemas.microsoft.com/office/powerpoint/2010/main" val="424248546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765</TotalTime>
  <Words>1250</Words>
  <Application>Microsoft Office PowerPoint</Application>
  <PresentationFormat>Custom</PresentationFormat>
  <Paragraphs>98</Paragraphs>
  <Slides>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Trebuchet MS</vt:lpstr>
      <vt:lpstr>B Titr</vt:lpstr>
      <vt:lpstr>B Nazanin</vt:lpstr>
      <vt:lpstr>Arial Rounded MT Bold</vt:lpstr>
      <vt:lpstr>B Zar</vt:lpstr>
      <vt:lpstr>Times New Roman</vt:lpstr>
      <vt:lpstr>Calibri</vt:lpstr>
      <vt:lpstr>Andalus</vt:lpstr>
      <vt:lpstr>Berlin</vt:lpstr>
      <vt:lpstr>یک مطالعه تئوری بر روی کمپلکسهای نیکل، پالادیوم و پلاتین (II) حاوی لیگاند η5-C60R5  </vt:lpstr>
      <vt:lpstr>چکیده</vt:lpstr>
      <vt:lpstr>مقدمه</vt:lpstr>
      <vt:lpstr>روش‌ انجام تحقیق</vt:lpstr>
      <vt:lpstr>نتایج</vt:lpstr>
      <vt:lpstr>Slide 6</vt:lpstr>
      <vt:lpstr>Slide 7</vt:lpstr>
      <vt:lpstr>بحث و نتیجه‌گیری</vt:lpstr>
      <vt:lpstr>منابع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Dr-Salehzadeh</cp:lastModifiedBy>
  <cp:revision>55</cp:revision>
  <dcterms:created xsi:type="dcterms:W3CDTF">2020-11-15T07:43:14Z</dcterms:created>
  <dcterms:modified xsi:type="dcterms:W3CDTF">2020-12-01T14:19:27Z</dcterms:modified>
</cp:coreProperties>
</file>